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mov" ContentType="video/unknown"/>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84"/>
  </p:notesMasterIdLst>
  <p:handoutMasterIdLst>
    <p:handoutMasterId r:id="rId85"/>
  </p:handoutMasterIdLst>
  <p:sldIdLst>
    <p:sldId id="276" r:id="rId2"/>
    <p:sldId id="428" r:id="rId3"/>
    <p:sldId id="430" r:id="rId4"/>
    <p:sldId id="345" r:id="rId5"/>
    <p:sldId id="348" r:id="rId6"/>
    <p:sldId id="349" r:id="rId7"/>
    <p:sldId id="350" r:id="rId8"/>
    <p:sldId id="351" r:id="rId9"/>
    <p:sldId id="431" r:id="rId10"/>
    <p:sldId id="432" r:id="rId11"/>
    <p:sldId id="433" r:id="rId12"/>
    <p:sldId id="434" r:id="rId13"/>
    <p:sldId id="427" r:id="rId14"/>
    <p:sldId id="353" r:id="rId15"/>
    <p:sldId id="368" r:id="rId16"/>
    <p:sldId id="369" r:id="rId17"/>
    <p:sldId id="370" r:id="rId18"/>
    <p:sldId id="371" r:id="rId19"/>
    <p:sldId id="372" r:id="rId20"/>
    <p:sldId id="373" r:id="rId21"/>
    <p:sldId id="374" r:id="rId22"/>
    <p:sldId id="375" r:id="rId23"/>
    <p:sldId id="376" r:id="rId24"/>
    <p:sldId id="377" r:id="rId25"/>
    <p:sldId id="378" r:id="rId26"/>
    <p:sldId id="379" r:id="rId27"/>
    <p:sldId id="381" r:id="rId28"/>
    <p:sldId id="382" r:id="rId29"/>
    <p:sldId id="383" r:id="rId30"/>
    <p:sldId id="384" r:id="rId31"/>
    <p:sldId id="385" r:id="rId32"/>
    <p:sldId id="386" r:id="rId33"/>
    <p:sldId id="387" r:id="rId34"/>
    <p:sldId id="388" r:id="rId35"/>
    <p:sldId id="389" r:id="rId36"/>
    <p:sldId id="390" r:id="rId37"/>
    <p:sldId id="391" r:id="rId38"/>
    <p:sldId id="392" r:id="rId39"/>
    <p:sldId id="393" r:id="rId40"/>
    <p:sldId id="394" r:id="rId41"/>
    <p:sldId id="395" r:id="rId42"/>
    <p:sldId id="406" r:id="rId43"/>
    <p:sldId id="400" r:id="rId44"/>
    <p:sldId id="440" r:id="rId45"/>
    <p:sldId id="398" r:id="rId46"/>
    <p:sldId id="399" r:id="rId47"/>
    <p:sldId id="401" r:id="rId48"/>
    <p:sldId id="402" r:id="rId49"/>
    <p:sldId id="403" r:id="rId50"/>
    <p:sldId id="436" r:id="rId51"/>
    <p:sldId id="407" r:id="rId52"/>
    <p:sldId id="408" r:id="rId53"/>
    <p:sldId id="354" r:id="rId54"/>
    <p:sldId id="355" r:id="rId55"/>
    <p:sldId id="356" r:id="rId56"/>
    <p:sldId id="357" r:id="rId57"/>
    <p:sldId id="358" r:id="rId58"/>
    <p:sldId id="409" r:id="rId59"/>
    <p:sldId id="359" r:id="rId60"/>
    <p:sldId id="360" r:id="rId61"/>
    <p:sldId id="361" r:id="rId62"/>
    <p:sldId id="424" r:id="rId63"/>
    <p:sldId id="362" r:id="rId64"/>
    <p:sldId id="363" r:id="rId65"/>
    <p:sldId id="364" r:id="rId66"/>
    <p:sldId id="421" r:id="rId67"/>
    <p:sldId id="441" r:id="rId68"/>
    <p:sldId id="410" r:id="rId69"/>
    <p:sldId id="411" r:id="rId70"/>
    <p:sldId id="422" r:id="rId71"/>
    <p:sldId id="413" r:id="rId72"/>
    <p:sldId id="439" r:id="rId73"/>
    <p:sldId id="415" r:id="rId74"/>
    <p:sldId id="416" r:id="rId75"/>
    <p:sldId id="426" r:id="rId76"/>
    <p:sldId id="417" r:id="rId77"/>
    <p:sldId id="418" r:id="rId78"/>
    <p:sldId id="442" r:id="rId79"/>
    <p:sldId id="444" r:id="rId80"/>
    <p:sldId id="419" r:id="rId81"/>
    <p:sldId id="420" r:id="rId82"/>
    <p:sldId id="435" r:id="rId83"/>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D183EED-ED1C-4C48-BFAE-54B525927BD5}">
          <p14:sldIdLst>
            <p14:sldId id="276"/>
            <p14:sldId id="428"/>
            <p14:sldId id="430"/>
            <p14:sldId id="345"/>
            <p14:sldId id="348"/>
            <p14:sldId id="349"/>
            <p14:sldId id="350"/>
            <p14:sldId id="351"/>
            <p14:sldId id="431"/>
            <p14:sldId id="432"/>
            <p14:sldId id="433"/>
            <p14:sldId id="434"/>
            <p14:sldId id="427"/>
            <p14:sldId id="353"/>
            <p14:sldId id="368"/>
            <p14:sldId id="369"/>
            <p14:sldId id="370"/>
            <p14:sldId id="371"/>
            <p14:sldId id="372"/>
            <p14:sldId id="373"/>
            <p14:sldId id="374"/>
            <p14:sldId id="375"/>
            <p14:sldId id="376"/>
            <p14:sldId id="377"/>
            <p14:sldId id="378"/>
            <p14:sldId id="379"/>
            <p14:sldId id="381"/>
            <p14:sldId id="382"/>
            <p14:sldId id="383"/>
            <p14:sldId id="384"/>
            <p14:sldId id="385"/>
            <p14:sldId id="386"/>
            <p14:sldId id="387"/>
            <p14:sldId id="388"/>
            <p14:sldId id="389"/>
            <p14:sldId id="390"/>
            <p14:sldId id="391"/>
            <p14:sldId id="392"/>
            <p14:sldId id="393"/>
            <p14:sldId id="394"/>
            <p14:sldId id="395"/>
            <p14:sldId id="406"/>
            <p14:sldId id="400"/>
            <p14:sldId id="440"/>
            <p14:sldId id="398"/>
            <p14:sldId id="399"/>
            <p14:sldId id="401"/>
            <p14:sldId id="402"/>
            <p14:sldId id="403"/>
            <p14:sldId id="436"/>
            <p14:sldId id="407"/>
            <p14:sldId id="408"/>
            <p14:sldId id="354"/>
            <p14:sldId id="355"/>
            <p14:sldId id="356"/>
            <p14:sldId id="357"/>
            <p14:sldId id="358"/>
            <p14:sldId id="409"/>
            <p14:sldId id="359"/>
            <p14:sldId id="360"/>
            <p14:sldId id="361"/>
            <p14:sldId id="424"/>
            <p14:sldId id="362"/>
            <p14:sldId id="363"/>
            <p14:sldId id="364"/>
            <p14:sldId id="421"/>
            <p14:sldId id="441"/>
            <p14:sldId id="410"/>
            <p14:sldId id="411"/>
            <p14:sldId id="422"/>
            <p14:sldId id="413"/>
            <p14:sldId id="439"/>
            <p14:sldId id="415"/>
            <p14:sldId id="416"/>
            <p14:sldId id="426"/>
            <p14:sldId id="417"/>
            <p14:sldId id="418"/>
            <p14:sldId id="442"/>
            <p14:sldId id="444"/>
            <p14:sldId id="419"/>
            <p14:sldId id="420"/>
            <p14:sldId id="435"/>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56856" autoAdjust="0"/>
  </p:normalViewPr>
  <p:slideViewPr>
    <p:cSldViewPr snapToGrid="0" snapToObjects="1">
      <p:cViewPr>
        <p:scale>
          <a:sx n="45" d="100"/>
          <a:sy n="45" d="100"/>
        </p:scale>
        <p:origin x="-2184" y="-16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notesMaster" Target="notesMasters/notesMaster1.xml"/><Relationship Id="rId85" Type="http://schemas.openxmlformats.org/officeDocument/2006/relationships/handoutMaster" Target="handoutMasters/handoutMaster1.xml"/><Relationship Id="rId86" Type="http://schemas.openxmlformats.org/officeDocument/2006/relationships/printerSettings" Target="printerSettings/printerSettings1.bin"/><Relationship Id="rId87" Type="http://schemas.openxmlformats.org/officeDocument/2006/relationships/presProps" Target="presProps.xml"/><Relationship Id="rId88" Type="http://schemas.openxmlformats.org/officeDocument/2006/relationships/viewProps" Target="viewProps.xml"/><Relationship Id="rId89"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64579EE-65C9-3B49-8668-109AA7A549EB}" type="datetimeFigureOut">
              <a:rPr lang="en-US" smtClean="0"/>
              <a:t>4/2/13</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5A0B2906-9845-7C45-BCC3-AD4276E73101}" type="slidenum">
              <a:rPr lang="en-US" smtClean="0"/>
              <a:t>‹#›</a:t>
            </a:fld>
            <a:endParaRPr lang="en-US"/>
          </a:p>
        </p:txBody>
      </p:sp>
    </p:spTree>
    <p:extLst>
      <p:ext uri="{BB962C8B-B14F-4D97-AF65-F5344CB8AC3E}">
        <p14:creationId xmlns:p14="http://schemas.microsoft.com/office/powerpoint/2010/main" val="89348776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953E910-6825-CC4E-8978-8E1988611A67}" type="datetimeFigureOut">
              <a:rPr lang="en-US" smtClean="0"/>
              <a:t>4/2/13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56111B6-7EBE-D543-AB5F-F7546F849789}" type="slidenum">
              <a:rPr lang="en-US" smtClean="0"/>
              <a:t>‹#›</a:t>
            </a:fld>
            <a:endParaRPr lang="en-US"/>
          </a:p>
        </p:txBody>
      </p:sp>
    </p:spTree>
    <p:extLst>
      <p:ext uri="{BB962C8B-B14F-4D97-AF65-F5344CB8AC3E}">
        <p14:creationId xmlns:p14="http://schemas.microsoft.com/office/powerpoint/2010/main" val="2586513637"/>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5.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C4CD90F9-CE8F-4200-8B22-75009642F933}" type="slidenum">
              <a:rPr lang="en-US" smtClean="0"/>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10</a:t>
            </a:fld>
            <a:endParaRPr lang="en-US"/>
          </a:p>
        </p:txBody>
      </p:sp>
    </p:spTree>
    <p:extLst>
      <p:ext uri="{BB962C8B-B14F-4D97-AF65-F5344CB8AC3E}">
        <p14:creationId xmlns:p14="http://schemas.microsoft.com/office/powerpoint/2010/main" val="572890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11</a:t>
            </a:fld>
            <a:endParaRPr lang="en-US"/>
          </a:p>
        </p:txBody>
      </p:sp>
    </p:spTree>
    <p:extLst>
      <p:ext uri="{BB962C8B-B14F-4D97-AF65-F5344CB8AC3E}">
        <p14:creationId xmlns:p14="http://schemas.microsoft.com/office/powerpoint/2010/main" val="572890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12</a:t>
            </a:fld>
            <a:endParaRPr lang="en-US"/>
          </a:p>
        </p:txBody>
      </p:sp>
    </p:spTree>
    <p:extLst>
      <p:ext uri="{BB962C8B-B14F-4D97-AF65-F5344CB8AC3E}">
        <p14:creationId xmlns:p14="http://schemas.microsoft.com/office/powerpoint/2010/main" val="5728908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latin typeface="+mn-lt"/>
                <a:ea typeface="+mn-ea"/>
                <a:cs typeface="+mn-cs"/>
              </a:rPr>
              <a:t>Today, I'll be talking briefly about our system for exercise promotion, and mostly about our experiment with the system designed for tracking alcohol consumption. </a:t>
            </a:r>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13</a:t>
            </a:fld>
            <a:endParaRPr lang="en-US"/>
          </a:p>
        </p:txBody>
      </p:sp>
    </p:spTree>
    <p:extLst>
      <p:ext uri="{BB962C8B-B14F-4D97-AF65-F5344CB8AC3E}">
        <p14:creationId xmlns:p14="http://schemas.microsoft.com/office/powerpoint/2010/main" val="5728908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14</a:t>
            </a:fld>
            <a:endParaRPr lang="en-US"/>
          </a:p>
        </p:txBody>
      </p:sp>
    </p:spTree>
    <p:extLst>
      <p:ext uri="{BB962C8B-B14F-4D97-AF65-F5344CB8AC3E}">
        <p14:creationId xmlns:p14="http://schemas.microsoft.com/office/powerpoint/2010/main" val="41772996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dirty="0"/>
          </a:p>
        </p:txBody>
      </p:sp>
      <p:sp>
        <p:nvSpPr>
          <p:cNvPr id="4" name="Slide Number Placeholder 3"/>
          <p:cNvSpPr>
            <a:spLocks noGrp="1"/>
          </p:cNvSpPr>
          <p:nvPr>
            <p:ph type="sldNum" sz="quarter" idx="10"/>
          </p:nvPr>
        </p:nvSpPr>
        <p:spPr/>
        <p:txBody>
          <a:bodyPr/>
          <a:lstStyle/>
          <a:p>
            <a:fld id="{E56111B6-7EBE-D543-AB5F-F7546F849789}" type="slidenum">
              <a:rPr lang="en-US" smtClean="0"/>
              <a:t>15</a:t>
            </a:fld>
            <a:endParaRPr lang="en-US"/>
          </a:p>
        </p:txBody>
      </p:sp>
    </p:spTree>
    <p:extLst>
      <p:ext uri="{BB962C8B-B14F-4D97-AF65-F5344CB8AC3E}">
        <p14:creationId xmlns:p14="http://schemas.microsoft.com/office/powerpoint/2010/main" val="10470285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smtClean="0">
              <a:solidFill>
                <a:schemeClr val="tx1"/>
              </a:solidFill>
              <a:latin typeface="+mn-lt"/>
              <a:ea typeface="+mn-ea"/>
              <a:cs typeface="+mn-cs"/>
            </a:endParaRPr>
          </a:p>
        </p:txBody>
      </p:sp>
      <p:sp>
        <p:nvSpPr>
          <p:cNvPr id="4" name="Slide Number Placeholder 3"/>
          <p:cNvSpPr>
            <a:spLocks noGrp="1"/>
          </p:cNvSpPr>
          <p:nvPr>
            <p:ph type="sldNum" sz="quarter" idx="10"/>
          </p:nvPr>
        </p:nvSpPr>
        <p:spPr/>
        <p:txBody>
          <a:bodyPr/>
          <a:lstStyle/>
          <a:p>
            <a:fld id="{E56111B6-7EBE-D543-AB5F-F7546F849789}" type="slidenum">
              <a:rPr lang="en-US" smtClean="0"/>
              <a:t>16</a:t>
            </a:fld>
            <a:endParaRPr lang="en-US"/>
          </a:p>
        </p:txBody>
      </p:sp>
    </p:spTree>
    <p:extLst>
      <p:ext uri="{BB962C8B-B14F-4D97-AF65-F5344CB8AC3E}">
        <p14:creationId xmlns:p14="http://schemas.microsoft.com/office/powerpoint/2010/main" val="29388966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17</a:t>
            </a:fld>
            <a:endParaRPr lang="en-US"/>
          </a:p>
        </p:txBody>
      </p:sp>
    </p:spTree>
    <p:extLst>
      <p:ext uri="{BB962C8B-B14F-4D97-AF65-F5344CB8AC3E}">
        <p14:creationId xmlns:p14="http://schemas.microsoft.com/office/powerpoint/2010/main" val="262480505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18</a:t>
            </a:fld>
            <a:endParaRPr lang="en-US"/>
          </a:p>
        </p:txBody>
      </p:sp>
    </p:spTree>
    <p:extLst>
      <p:ext uri="{BB962C8B-B14F-4D97-AF65-F5344CB8AC3E}">
        <p14:creationId xmlns:p14="http://schemas.microsoft.com/office/powerpoint/2010/main" val="262480505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19</a:t>
            </a:fld>
            <a:endParaRPr lang="en-US"/>
          </a:p>
        </p:txBody>
      </p:sp>
    </p:spTree>
    <p:extLst>
      <p:ext uri="{BB962C8B-B14F-4D97-AF65-F5344CB8AC3E}">
        <p14:creationId xmlns:p14="http://schemas.microsoft.com/office/powerpoint/2010/main" val="35860182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2</a:t>
            </a:fld>
            <a:endParaRPr lang="en-US"/>
          </a:p>
        </p:txBody>
      </p:sp>
    </p:spTree>
    <p:extLst>
      <p:ext uri="{BB962C8B-B14F-4D97-AF65-F5344CB8AC3E}">
        <p14:creationId xmlns:p14="http://schemas.microsoft.com/office/powerpoint/2010/main" val="6003542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BC853A2F-5C60-4F45-8A79-98CF16F9BC44}" type="slidenum">
              <a:rPr lang="en-US" smtClean="0"/>
              <a:pPr/>
              <a:t>20</a:t>
            </a:fld>
            <a:endParaRPr 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C4CD90F9-CE8F-4200-8B22-75009642F933}" type="slidenum">
              <a:rPr lang="en-US" smtClean="0"/>
              <a:t>21</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7351E3D9-F9D7-4096-84FB-A482AAC38E3A}" type="slidenum">
              <a:rPr lang="en-US" smtClean="0"/>
              <a:pPr/>
              <a:t>22</a:t>
            </a:fld>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23</a:t>
            </a:fld>
            <a:endParaRPr lang="en-US"/>
          </a:p>
        </p:txBody>
      </p:sp>
    </p:spTree>
    <p:extLst>
      <p:ext uri="{BB962C8B-B14F-4D97-AF65-F5344CB8AC3E}">
        <p14:creationId xmlns:p14="http://schemas.microsoft.com/office/powerpoint/2010/main" val="30228921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24</a:t>
            </a:fld>
            <a:endParaRPr lang="en-US"/>
          </a:p>
        </p:txBody>
      </p:sp>
    </p:spTree>
    <p:extLst>
      <p:ext uri="{BB962C8B-B14F-4D97-AF65-F5344CB8AC3E}">
        <p14:creationId xmlns:p14="http://schemas.microsoft.com/office/powerpoint/2010/main" val="30228921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25</a:t>
            </a:fld>
            <a:endParaRPr lang="en-US"/>
          </a:p>
        </p:txBody>
      </p:sp>
    </p:spTree>
    <p:extLst>
      <p:ext uri="{BB962C8B-B14F-4D97-AF65-F5344CB8AC3E}">
        <p14:creationId xmlns:p14="http://schemas.microsoft.com/office/powerpoint/2010/main" val="173284130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b="1" dirty="0" smtClean="0"/>
          </a:p>
        </p:txBody>
      </p:sp>
      <p:sp>
        <p:nvSpPr>
          <p:cNvPr id="4" name="Slide Number Placeholder 3"/>
          <p:cNvSpPr>
            <a:spLocks noGrp="1"/>
          </p:cNvSpPr>
          <p:nvPr>
            <p:ph type="sldNum" sz="quarter" idx="10"/>
          </p:nvPr>
        </p:nvSpPr>
        <p:spPr/>
        <p:txBody>
          <a:bodyPr/>
          <a:lstStyle/>
          <a:p>
            <a:fld id="{C4CD90F9-CE8F-4200-8B22-75009642F933}" type="slidenum">
              <a:rPr lang="en-US" smtClean="0"/>
              <a:t>26</a:t>
            </a:fld>
            <a:endParaRPr 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91340EE3-9484-6848-A6A8-ACCEFF558320}" type="slidenum">
              <a:rPr lang="en-US" smtClean="0"/>
              <a:t>27</a:t>
            </a:fld>
            <a:endParaRPr lang="en-US"/>
          </a:p>
        </p:txBody>
      </p:sp>
    </p:spTree>
    <p:extLst>
      <p:ext uri="{BB962C8B-B14F-4D97-AF65-F5344CB8AC3E}">
        <p14:creationId xmlns:p14="http://schemas.microsoft.com/office/powerpoint/2010/main" val="29504726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28</a:t>
            </a:fld>
            <a:endParaRPr lang="en-US"/>
          </a:p>
        </p:txBody>
      </p:sp>
    </p:spTree>
    <p:extLst>
      <p:ext uri="{BB962C8B-B14F-4D97-AF65-F5344CB8AC3E}">
        <p14:creationId xmlns:p14="http://schemas.microsoft.com/office/powerpoint/2010/main" val="17124803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29</a:t>
            </a:fld>
            <a:endParaRPr lang="en-US"/>
          </a:p>
        </p:txBody>
      </p:sp>
    </p:spTree>
    <p:extLst>
      <p:ext uri="{BB962C8B-B14F-4D97-AF65-F5344CB8AC3E}">
        <p14:creationId xmlns:p14="http://schemas.microsoft.com/office/powerpoint/2010/main" val="17969112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3</a:t>
            </a:fld>
            <a:endParaRPr lang="en-US"/>
          </a:p>
        </p:txBody>
      </p:sp>
    </p:spTree>
    <p:extLst>
      <p:ext uri="{BB962C8B-B14F-4D97-AF65-F5344CB8AC3E}">
        <p14:creationId xmlns:p14="http://schemas.microsoft.com/office/powerpoint/2010/main" val="6003542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30</a:t>
            </a:fld>
            <a:endParaRPr lang="en-US"/>
          </a:p>
        </p:txBody>
      </p:sp>
    </p:spTree>
    <p:extLst>
      <p:ext uri="{BB962C8B-B14F-4D97-AF65-F5344CB8AC3E}">
        <p14:creationId xmlns:p14="http://schemas.microsoft.com/office/powerpoint/2010/main" val="3690514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31</a:t>
            </a:fld>
            <a:endParaRPr lang="en-US"/>
          </a:p>
        </p:txBody>
      </p:sp>
    </p:spTree>
    <p:extLst>
      <p:ext uri="{BB962C8B-B14F-4D97-AF65-F5344CB8AC3E}">
        <p14:creationId xmlns:p14="http://schemas.microsoft.com/office/powerpoint/2010/main" val="39607704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we saw for both groups.</a:t>
            </a:r>
            <a:r>
              <a:rPr lang="en-US" baseline="0" dirty="0" smtClean="0"/>
              <a:t> The Y axis shows the probability that a participant uses the system on a given day. And the X axis shows the number of steps that they took, so their pedometer readings, from the previous day.  For this analysis we’re using a </a:t>
            </a:r>
            <a:r>
              <a:rPr lang="en-US" baseline="0" dirty="0" err="1" smtClean="0"/>
              <a:t>Logisitic</a:t>
            </a:r>
            <a:r>
              <a:rPr lang="en-US" baseline="0" dirty="0" smtClean="0"/>
              <a:t> Mixed-Effect regression model, that suitable for binary outcomes: whether they used the system on a given day, or not. </a:t>
            </a:r>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32</a:t>
            </a:fld>
            <a:endParaRPr lang="en-US"/>
          </a:p>
        </p:txBody>
      </p:sp>
    </p:spTree>
    <p:extLst>
      <p:ext uri="{BB962C8B-B14F-4D97-AF65-F5344CB8AC3E}">
        <p14:creationId xmlns:p14="http://schemas.microsoft.com/office/powerpoint/2010/main" val="247544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line shows the probability of using the system at the beginning of the study. So, for our groups, the walking behavior of those in the TEXT condition had a greater effect on whether or not they chose to use the system on the following day. If they didn’t walk, they were less likely to use the system, and if they walked a lot, they were more likely to use the system. </a:t>
            </a:r>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33</a:t>
            </a:fld>
            <a:endParaRPr lang="en-US"/>
          </a:p>
        </p:txBody>
      </p:sp>
    </p:spTree>
    <p:extLst>
      <p:ext uri="{BB962C8B-B14F-4D97-AF65-F5344CB8AC3E}">
        <p14:creationId xmlns:p14="http://schemas.microsoft.com/office/powerpoint/2010/main" val="13126381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At day</a:t>
            </a:r>
            <a:r>
              <a:rPr lang="en-US" baseline="0" dirty="0" smtClean="0"/>
              <a:t> 20, we start to see the walking behavior become less of a factor for the TEXT condition – their line becomes less steep,  and it starts to becoming stronger for those in CHARACTER condition</a:t>
            </a:r>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34</a:t>
            </a:fld>
            <a:endParaRPr lang="en-US"/>
          </a:p>
        </p:txBody>
      </p:sp>
    </p:spTree>
    <p:extLst>
      <p:ext uri="{BB962C8B-B14F-4D97-AF65-F5344CB8AC3E}">
        <p14:creationId xmlns:p14="http://schemas.microsoft.com/office/powerpoint/2010/main" val="644571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And by the end of the study</a:t>
            </a:r>
            <a:r>
              <a:rPr lang="en-US" baseline="0" dirty="0" smtClean="0"/>
              <a:t> at day 40 , we the effect of walking behavior is a very strong factor for those in the character condition, choosing to use the system or not. And for TEXT the effect almost goes away completely. </a:t>
            </a:r>
            <a:endParaRPr lang="en-US" dirty="0"/>
          </a:p>
        </p:txBody>
      </p:sp>
      <p:sp>
        <p:nvSpPr>
          <p:cNvPr id="4" name="Slide Number Placeholder 3"/>
          <p:cNvSpPr>
            <a:spLocks noGrp="1"/>
          </p:cNvSpPr>
          <p:nvPr>
            <p:ph type="sldNum" sz="quarter" idx="10"/>
          </p:nvPr>
        </p:nvSpPr>
        <p:spPr/>
        <p:txBody>
          <a:bodyPr/>
          <a:lstStyle/>
          <a:p>
            <a:fld id="{C4CD90F9-CE8F-4200-8B22-75009642F933}" type="slidenum">
              <a:rPr lang="en-US" smtClean="0"/>
              <a:t>35</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36</a:t>
            </a:fld>
            <a:endParaRPr lang="en-US"/>
          </a:p>
        </p:txBody>
      </p:sp>
    </p:spTree>
    <p:extLst>
      <p:ext uri="{BB962C8B-B14F-4D97-AF65-F5344CB8AC3E}">
        <p14:creationId xmlns:p14="http://schemas.microsoft.com/office/powerpoint/2010/main" val="682826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37</a:t>
            </a:fld>
            <a:endParaRPr lang="en-US"/>
          </a:p>
        </p:txBody>
      </p:sp>
    </p:spTree>
    <p:extLst>
      <p:ext uri="{BB962C8B-B14F-4D97-AF65-F5344CB8AC3E}">
        <p14:creationId xmlns:p14="http://schemas.microsoft.com/office/powerpoint/2010/main" val="16712037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38</a:t>
            </a:fld>
            <a:endParaRPr lang="en-US"/>
          </a:p>
        </p:txBody>
      </p:sp>
    </p:spTree>
    <p:extLst>
      <p:ext uri="{BB962C8B-B14F-4D97-AF65-F5344CB8AC3E}">
        <p14:creationId xmlns:p14="http://schemas.microsoft.com/office/powerpoint/2010/main" val="283374645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39</a:t>
            </a:fld>
            <a:endParaRPr lang="en-US"/>
          </a:p>
        </p:txBody>
      </p:sp>
    </p:spTree>
    <p:extLst>
      <p:ext uri="{BB962C8B-B14F-4D97-AF65-F5344CB8AC3E}">
        <p14:creationId xmlns:p14="http://schemas.microsoft.com/office/powerpoint/2010/main" val="16712037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4</a:t>
            </a:fld>
            <a:endParaRPr lang="en-US"/>
          </a:p>
        </p:txBody>
      </p:sp>
    </p:spTree>
    <p:extLst>
      <p:ext uri="{BB962C8B-B14F-4D97-AF65-F5344CB8AC3E}">
        <p14:creationId xmlns:p14="http://schemas.microsoft.com/office/powerpoint/2010/main" val="761368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40</a:t>
            </a:fld>
            <a:endParaRPr lang="en-US"/>
          </a:p>
        </p:txBody>
      </p:sp>
    </p:spTree>
    <p:extLst>
      <p:ext uri="{BB962C8B-B14F-4D97-AF65-F5344CB8AC3E}">
        <p14:creationId xmlns:p14="http://schemas.microsoft.com/office/powerpoint/2010/main" val="14829670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1340EE3-9484-6848-A6A8-ACCEFF558320}" type="slidenum">
              <a:rPr lang="en-US" smtClean="0"/>
              <a:t>41</a:t>
            </a:fld>
            <a:endParaRPr lang="en-US"/>
          </a:p>
        </p:txBody>
      </p:sp>
    </p:spTree>
    <p:extLst>
      <p:ext uri="{BB962C8B-B14F-4D97-AF65-F5344CB8AC3E}">
        <p14:creationId xmlns:p14="http://schemas.microsoft.com/office/powerpoint/2010/main" val="368189121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p:txBody>
      </p:sp>
      <p:sp>
        <p:nvSpPr>
          <p:cNvPr id="4" name="Slide Number Placeholder 3"/>
          <p:cNvSpPr>
            <a:spLocks noGrp="1"/>
          </p:cNvSpPr>
          <p:nvPr>
            <p:ph type="sldNum" sz="quarter" idx="10"/>
          </p:nvPr>
        </p:nvSpPr>
        <p:spPr/>
        <p:txBody>
          <a:bodyPr/>
          <a:lstStyle/>
          <a:p>
            <a:fld id="{C4CD90F9-CE8F-4200-8B22-75009642F933}" type="slidenum">
              <a:rPr lang="en-US" smtClean="0"/>
              <a:t>42</a:t>
            </a:fld>
            <a:endParaRPr 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43</a:t>
            </a:fld>
            <a:endParaRPr lang="en-US"/>
          </a:p>
        </p:txBody>
      </p:sp>
    </p:spTree>
    <p:extLst>
      <p:ext uri="{BB962C8B-B14F-4D97-AF65-F5344CB8AC3E}">
        <p14:creationId xmlns:p14="http://schemas.microsoft.com/office/powerpoint/2010/main" val="3929165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44</a:t>
            </a:fld>
            <a:endParaRPr lang="en-US"/>
          </a:p>
        </p:txBody>
      </p:sp>
    </p:spTree>
    <p:extLst>
      <p:ext uri="{BB962C8B-B14F-4D97-AF65-F5344CB8AC3E}">
        <p14:creationId xmlns:p14="http://schemas.microsoft.com/office/powerpoint/2010/main" val="377383081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56111B6-7EBE-D543-AB5F-F7546F849789}" type="slidenum">
              <a:rPr lang="en-US" smtClean="0"/>
              <a:t>45</a:t>
            </a:fld>
            <a:endParaRPr lang="en-US"/>
          </a:p>
        </p:txBody>
      </p:sp>
    </p:spTree>
    <p:extLst>
      <p:ext uri="{BB962C8B-B14F-4D97-AF65-F5344CB8AC3E}">
        <p14:creationId xmlns:p14="http://schemas.microsoft.com/office/powerpoint/2010/main" val="75374875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46</a:t>
            </a:fld>
            <a:endParaRPr lang="en-US"/>
          </a:p>
        </p:txBody>
      </p:sp>
    </p:spTree>
    <p:extLst>
      <p:ext uri="{BB962C8B-B14F-4D97-AF65-F5344CB8AC3E}">
        <p14:creationId xmlns:p14="http://schemas.microsoft.com/office/powerpoint/2010/main" val="392916512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47</a:t>
            </a:fld>
            <a:endParaRPr lang="en-US"/>
          </a:p>
        </p:txBody>
      </p:sp>
    </p:spTree>
    <p:extLst>
      <p:ext uri="{BB962C8B-B14F-4D97-AF65-F5344CB8AC3E}">
        <p14:creationId xmlns:p14="http://schemas.microsoft.com/office/powerpoint/2010/main" val="392916512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48</a:t>
            </a:fld>
            <a:endParaRPr lang="en-US"/>
          </a:p>
        </p:txBody>
      </p:sp>
    </p:spTree>
    <p:extLst>
      <p:ext uri="{BB962C8B-B14F-4D97-AF65-F5344CB8AC3E}">
        <p14:creationId xmlns:p14="http://schemas.microsoft.com/office/powerpoint/2010/main" val="39291651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49</a:t>
            </a:fld>
            <a:endParaRPr lang="en-US"/>
          </a:p>
        </p:txBody>
      </p:sp>
    </p:spTree>
    <p:extLst>
      <p:ext uri="{BB962C8B-B14F-4D97-AF65-F5344CB8AC3E}">
        <p14:creationId xmlns:p14="http://schemas.microsoft.com/office/powerpoint/2010/main" val="3929165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a:t>
            </a:fld>
            <a:endParaRPr lang="en-US"/>
          </a:p>
        </p:txBody>
      </p:sp>
    </p:spTree>
    <p:extLst>
      <p:ext uri="{BB962C8B-B14F-4D97-AF65-F5344CB8AC3E}">
        <p14:creationId xmlns:p14="http://schemas.microsoft.com/office/powerpoint/2010/main" val="304193240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50</a:t>
            </a:fld>
            <a:endParaRPr lang="en-US"/>
          </a:p>
        </p:txBody>
      </p:sp>
    </p:spTree>
    <p:extLst>
      <p:ext uri="{BB962C8B-B14F-4D97-AF65-F5344CB8AC3E}">
        <p14:creationId xmlns:p14="http://schemas.microsoft.com/office/powerpoint/2010/main" val="392916512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51</a:t>
            </a:fld>
            <a:endParaRPr lang="en-US"/>
          </a:p>
        </p:txBody>
      </p:sp>
    </p:spTree>
    <p:extLst>
      <p:ext uri="{BB962C8B-B14F-4D97-AF65-F5344CB8AC3E}">
        <p14:creationId xmlns:p14="http://schemas.microsoft.com/office/powerpoint/2010/main" val="693294333"/>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52</a:t>
            </a:fld>
            <a:endParaRPr lang="en-US"/>
          </a:p>
        </p:txBody>
      </p:sp>
    </p:spTree>
    <p:extLst>
      <p:ext uri="{BB962C8B-B14F-4D97-AF65-F5344CB8AC3E}">
        <p14:creationId xmlns:p14="http://schemas.microsoft.com/office/powerpoint/2010/main" val="85335206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53</a:t>
            </a:fld>
            <a:endParaRPr lang="en-US"/>
          </a:p>
        </p:txBody>
      </p:sp>
    </p:spTree>
    <p:extLst>
      <p:ext uri="{BB962C8B-B14F-4D97-AF65-F5344CB8AC3E}">
        <p14:creationId xmlns:p14="http://schemas.microsoft.com/office/powerpoint/2010/main" val="13432416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55</a:t>
            </a:fld>
            <a:endParaRPr lang="en-US"/>
          </a:p>
        </p:txBody>
      </p:sp>
    </p:spTree>
    <p:extLst>
      <p:ext uri="{BB962C8B-B14F-4D97-AF65-F5344CB8AC3E}">
        <p14:creationId xmlns:p14="http://schemas.microsoft.com/office/powerpoint/2010/main" val="314188092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56</a:t>
            </a:fld>
            <a:endParaRPr lang="en-US"/>
          </a:p>
        </p:txBody>
      </p:sp>
    </p:spTree>
    <p:extLst>
      <p:ext uri="{BB962C8B-B14F-4D97-AF65-F5344CB8AC3E}">
        <p14:creationId xmlns:p14="http://schemas.microsoft.com/office/powerpoint/2010/main" val="282045954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57</a:t>
            </a:fld>
            <a:endParaRPr lang="en-US"/>
          </a:p>
        </p:txBody>
      </p:sp>
    </p:spTree>
    <p:extLst>
      <p:ext uri="{BB962C8B-B14F-4D97-AF65-F5344CB8AC3E}">
        <p14:creationId xmlns:p14="http://schemas.microsoft.com/office/powerpoint/2010/main" val="34321159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58</a:t>
            </a:fld>
            <a:endParaRPr lang="en-US"/>
          </a:p>
        </p:txBody>
      </p:sp>
    </p:spTree>
    <p:extLst>
      <p:ext uri="{BB962C8B-B14F-4D97-AF65-F5344CB8AC3E}">
        <p14:creationId xmlns:p14="http://schemas.microsoft.com/office/powerpoint/2010/main" val="34321159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59</a:t>
            </a:fld>
            <a:endParaRPr lang="en-US"/>
          </a:p>
        </p:txBody>
      </p:sp>
    </p:spTree>
    <p:extLst>
      <p:ext uri="{BB962C8B-B14F-4D97-AF65-F5344CB8AC3E}">
        <p14:creationId xmlns:p14="http://schemas.microsoft.com/office/powerpoint/2010/main" val="280520046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63</a:t>
            </a:fld>
            <a:endParaRPr lang="en-US"/>
          </a:p>
        </p:txBody>
      </p:sp>
    </p:spTree>
    <p:extLst>
      <p:ext uri="{BB962C8B-B14F-4D97-AF65-F5344CB8AC3E}">
        <p14:creationId xmlns:p14="http://schemas.microsoft.com/office/powerpoint/2010/main" val="40509263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6</a:t>
            </a:fld>
            <a:endParaRPr lang="en-US"/>
          </a:p>
        </p:txBody>
      </p:sp>
    </p:spTree>
    <p:extLst>
      <p:ext uri="{BB962C8B-B14F-4D97-AF65-F5344CB8AC3E}">
        <p14:creationId xmlns:p14="http://schemas.microsoft.com/office/powerpoint/2010/main" val="161650214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65</a:t>
            </a:fld>
            <a:endParaRPr lang="en-US"/>
          </a:p>
        </p:txBody>
      </p:sp>
    </p:spTree>
    <p:extLst>
      <p:ext uri="{BB962C8B-B14F-4D97-AF65-F5344CB8AC3E}">
        <p14:creationId xmlns:p14="http://schemas.microsoft.com/office/powerpoint/2010/main" val="30472477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66</a:t>
            </a:fld>
            <a:endParaRPr lang="en-US"/>
          </a:p>
        </p:txBody>
      </p:sp>
    </p:spTree>
    <p:extLst>
      <p:ext uri="{BB962C8B-B14F-4D97-AF65-F5344CB8AC3E}">
        <p14:creationId xmlns:p14="http://schemas.microsoft.com/office/powerpoint/2010/main" val="324817136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56111B6-7EBE-D543-AB5F-F7546F849789}" type="slidenum">
              <a:rPr lang="en-US" smtClean="0"/>
              <a:t>67</a:t>
            </a:fld>
            <a:endParaRPr lang="en-US"/>
          </a:p>
        </p:txBody>
      </p:sp>
    </p:spTree>
    <p:extLst>
      <p:ext uri="{BB962C8B-B14F-4D97-AF65-F5344CB8AC3E}">
        <p14:creationId xmlns:p14="http://schemas.microsoft.com/office/powerpoint/2010/main" val="172778467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68</a:t>
            </a:fld>
            <a:endParaRPr lang="en-US"/>
          </a:p>
        </p:txBody>
      </p:sp>
    </p:spTree>
    <p:extLst>
      <p:ext uri="{BB962C8B-B14F-4D97-AF65-F5344CB8AC3E}">
        <p14:creationId xmlns:p14="http://schemas.microsoft.com/office/powerpoint/2010/main" val="207735356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69</a:t>
            </a:fld>
            <a:endParaRPr lang="en-US"/>
          </a:p>
        </p:txBody>
      </p:sp>
    </p:spTree>
    <p:extLst>
      <p:ext uri="{BB962C8B-B14F-4D97-AF65-F5344CB8AC3E}">
        <p14:creationId xmlns:p14="http://schemas.microsoft.com/office/powerpoint/2010/main" val="14217855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i="0" dirty="0" smtClean="0"/>
              <a:t>HERE,</a:t>
            </a:r>
            <a:r>
              <a:rPr lang="en-US" i="0" baseline="0" dirty="0" smtClean="0"/>
              <a:t> WE’RE JUST LOOKING AT WEEK 1. Recall that completion rates declined significantly after week 1, so let’s start there</a:t>
            </a:r>
          </a:p>
          <a:p>
            <a:pPr marL="0" indent="0">
              <a:buNone/>
            </a:pPr>
            <a:endParaRPr lang="en-US" i="0" dirty="0" smtClean="0"/>
          </a:p>
          <a:p>
            <a:r>
              <a:rPr lang="en-US" dirty="0" smtClean="0"/>
              <a:t>And</a:t>
            </a:r>
            <a:r>
              <a:rPr lang="en-US" baseline="0" dirty="0" smtClean="0"/>
              <a:t> this was BEFORE they even saw any feedback. But RIGHT AFTER they were told about the feedback for the first time. </a:t>
            </a:r>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71</a:t>
            </a:fld>
            <a:endParaRPr lang="en-US"/>
          </a:p>
        </p:txBody>
      </p:sp>
    </p:spTree>
    <p:extLst>
      <p:ext uri="{BB962C8B-B14F-4D97-AF65-F5344CB8AC3E}">
        <p14:creationId xmlns:p14="http://schemas.microsoft.com/office/powerpoint/2010/main" val="118451729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i="1" dirty="0" smtClean="0"/>
          </a:p>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72</a:t>
            </a:fld>
            <a:endParaRPr lang="en-US"/>
          </a:p>
        </p:txBody>
      </p:sp>
    </p:spTree>
    <p:extLst>
      <p:ext uri="{BB962C8B-B14F-4D97-AF65-F5344CB8AC3E}">
        <p14:creationId xmlns:p14="http://schemas.microsoft.com/office/powerpoint/2010/main" val="118451729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CAVEAT</a:t>
            </a:r>
            <a:r>
              <a:rPr lang="en-US" baseline="0" dirty="0" smtClean="0"/>
              <a:t> – underpowered, interpret as pilot data</a:t>
            </a:r>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73</a:t>
            </a:fld>
            <a:endParaRPr lang="en-US"/>
          </a:p>
        </p:txBody>
      </p:sp>
    </p:spTree>
    <p:extLst>
      <p:ext uri="{BB962C8B-B14F-4D97-AF65-F5344CB8AC3E}">
        <p14:creationId xmlns:p14="http://schemas.microsoft.com/office/powerpoint/2010/main" val="126543610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Fifty-eight participants (15.47%) completed the follow-up questionnaire. </a:t>
            </a:r>
          </a:p>
          <a:p>
            <a:endParaRPr lang="en-US" sz="1200" kern="1200" dirty="0" smtClean="0">
              <a:solidFill>
                <a:schemeClr val="tx1"/>
              </a:solidFill>
              <a:effectLst/>
              <a:latin typeface="+mn-lt"/>
              <a:ea typeface="+mn-ea"/>
              <a:cs typeface="+mn-cs"/>
            </a:endParaRPr>
          </a:p>
          <a:p>
            <a:r>
              <a:rPr lang="en-US" sz="1200" kern="1200" dirty="0" smtClean="0">
                <a:solidFill>
                  <a:schemeClr val="tx1"/>
                </a:solidFill>
                <a:effectLst/>
                <a:latin typeface="+mn-lt"/>
                <a:ea typeface="+mn-ea"/>
                <a:cs typeface="+mn-cs"/>
              </a:rPr>
              <a:t>No differences in feelings of confidentiality</a:t>
            </a:r>
            <a:r>
              <a:rPr lang="en-US" sz="1200" kern="1200" baseline="0" dirty="0" smtClean="0">
                <a:solidFill>
                  <a:schemeClr val="tx1"/>
                </a:solidFill>
                <a:effectLst/>
                <a:latin typeface="+mn-lt"/>
                <a:ea typeface="+mn-ea"/>
                <a:cs typeface="+mn-cs"/>
              </a:rPr>
              <a:t> of anonymity. </a:t>
            </a:r>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75</a:t>
            </a:fld>
            <a:endParaRPr lang="en-US"/>
          </a:p>
        </p:txBody>
      </p:sp>
    </p:spTree>
    <p:extLst>
      <p:ext uri="{BB962C8B-B14F-4D97-AF65-F5344CB8AC3E}">
        <p14:creationId xmlns:p14="http://schemas.microsoft.com/office/powerpoint/2010/main" val="2966344993"/>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76</a:t>
            </a:fld>
            <a:endParaRPr lang="en-US"/>
          </a:p>
        </p:txBody>
      </p:sp>
    </p:spTree>
    <p:extLst>
      <p:ext uri="{BB962C8B-B14F-4D97-AF65-F5344CB8AC3E}">
        <p14:creationId xmlns:p14="http://schemas.microsoft.com/office/powerpoint/2010/main" val="30639985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7</a:t>
            </a:fld>
            <a:endParaRPr lang="en-US"/>
          </a:p>
        </p:txBody>
      </p:sp>
    </p:spTree>
    <p:extLst>
      <p:ext uri="{BB962C8B-B14F-4D97-AF65-F5344CB8AC3E}">
        <p14:creationId xmlns:p14="http://schemas.microsoft.com/office/powerpoint/2010/main" val="282841365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77</a:t>
            </a:fld>
            <a:endParaRPr lang="en-US"/>
          </a:p>
        </p:txBody>
      </p:sp>
    </p:spTree>
    <p:extLst>
      <p:ext uri="{BB962C8B-B14F-4D97-AF65-F5344CB8AC3E}">
        <p14:creationId xmlns:p14="http://schemas.microsoft.com/office/powerpoint/2010/main" val="13923366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E56111B6-7EBE-D543-AB5F-F7546F849789}" type="slidenum">
              <a:rPr lang="en-US" smtClean="0"/>
              <a:t>78</a:t>
            </a:fld>
            <a:endParaRPr lang="en-US"/>
          </a:p>
        </p:txBody>
      </p:sp>
    </p:spTree>
    <p:extLst>
      <p:ext uri="{BB962C8B-B14F-4D97-AF65-F5344CB8AC3E}">
        <p14:creationId xmlns:p14="http://schemas.microsoft.com/office/powerpoint/2010/main" val="413342749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79</a:t>
            </a:fld>
            <a:endParaRPr lang="en-US"/>
          </a:p>
        </p:txBody>
      </p:sp>
    </p:spTree>
    <p:extLst>
      <p:ext uri="{BB962C8B-B14F-4D97-AF65-F5344CB8AC3E}">
        <p14:creationId xmlns:p14="http://schemas.microsoft.com/office/powerpoint/2010/main" val="2966344993"/>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56111B6-7EBE-D543-AB5F-F7546F849789}" type="slidenum">
              <a:rPr lang="en-US" smtClean="0"/>
              <a:t>80</a:t>
            </a:fld>
            <a:endParaRPr lang="en-US"/>
          </a:p>
        </p:txBody>
      </p:sp>
    </p:spTree>
    <p:extLst>
      <p:ext uri="{BB962C8B-B14F-4D97-AF65-F5344CB8AC3E}">
        <p14:creationId xmlns:p14="http://schemas.microsoft.com/office/powerpoint/2010/main" val="7654601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56111B6-7EBE-D543-AB5F-F7546F849789}" type="slidenum">
              <a:rPr lang="en-US" smtClean="0"/>
              <a:t>8</a:t>
            </a:fld>
            <a:endParaRPr lang="en-US"/>
          </a:p>
        </p:txBody>
      </p:sp>
    </p:spTree>
    <p:extLst>
      <p:ext uri="{BB962C8B-B14F-4D97-AF65-F5344CB8AC3E}">
        <p14:creationId xmlns:p14="http://schemas.microsoft.com/office/powerpoint/2010/main" val="572890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p:txBody>
      </p:sp>
      <p:sp>
        <p:nvSpPr>
          <p:cNvPr id="4" name="Slide Number Placeholder 3"/>
          <p:cNvSpPr>
            <a:spLocks noGrp="1"/>
          </p:cNvSpPr>
          <p:nvPr>
            <p:ph type="sldNum" sz="quarter" idx="10"/>
          </p:nvPr>
        </p:nvSpPr>
        <p:spPr/>
        <p:txBody>
          <a:bodyPr/>
          <a:lstStyle/>
          <a:p>
            <a:fld id="{E56111B6-7EBE-D543-AB5F-F7546F849789}" type="slidenum">
              <a:rPr lang="en-US" smtClean="0"/>
              <a:t>9</a:t>
            </a:fld>
            <a:endParaRPr lang="en-US"/>
          </a:p>
        </p:txBody>
      </p:sp>
    </p:spTree>
    <p:extLst>
      <p:ext uri="{BB962C8B-B14F-4D97-AF65-F5344CB8AC3E}">
        <p14:creationId xmlns:p14="http://schemas.microsoft.com/office/powerpoint/2010/main" val="5728908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0676C31-EF33-8649-AC91-CAD0A6DD3946}" type="datetime1">
              <a:rPr lang="en-US" smtClean="0"/>
              <a:t>4/2/13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4141127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EE6EFC4E-1266-2547-8BDB-92A56FACC2ED}" type="datetime1">
              <a:rPr lang="en-US" smtClean="0"/>
              <a:t>4/2/13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15971885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15614B5-72BB-9C47-AD04-99E2B39405FB}" type="datetime1">
              <a:rPr lang="en-US" smtClean="0"/>
              <a:t>4/2/13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23328119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0CD500A-C6CB-EE40-9F14-4111719FCB47}" type="datetime1">
              <a:rPr lang="en-US" smtClean="0"/>
              <a:t>4/2/13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33641856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3B79524-321B-F340-8F1F-9F4F35D985DE}" type="datetime1">
              <a:rPr lang="en-US" smtClean="0"/>
              <a:t>4/2/13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17727468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5D3F77B-691E-3A48-ADFA-F6A6D872CD07}" type="datetime1">
              <a:rPr lang="en-US" smtClean="0"/>
              <a:t>4/2/13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2251340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E2A90E71-AB27-EA43-8F63-A9C8844B0905}" type="datetime1">
              <a:rPr lang="en-US" smtClean="0"/>
              <a:t>4/2/13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34883928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F56CC0-DA9A-554C-8DE9-0150CBC1E005}" type="datetime1">
              <a:rPr lang="en-US" smtClean="0"/>
              <a:t>4/2/13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14366284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C514F6D-7D0B-6D4C-999A-ED75D307A1D2}" type="datetime1">
              <a:rPr lang="en-US" smtClean="0"/>
              <a:t>4/2/13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428453303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25B02677-DB50-6743-9398-3976420683ED}" type="datetime1">
              <a:rPr lang="en-US" smtClean="0"/>
              <a:t>4/2/13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4138871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66C727F7-8F13-6F4A-B704-863A3CD0E6C2}" type="datetime1">
              <a:rPr lang="en-US" smtClean="0"/>
              <a:t>4/2/13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7E71F0D-DE23-794B-A419-004BD3ED7878}" type="slidenum">
              <a:rPr lang="en-US" smtClean="0"/>
              <a:t>‹#›</a:t>
            </a:fld>
            <a:endParaRPr lang="en-US"/>
          </a:p>
        </p:txBody>
      </p:sp>
    </p:spTree>
    <p:extLst>
      <p:ext uri="{BB962C8B-B14F-4D97-AF65-F5344CB8AC3E}">
        <p14:creationId xmlns:p14="http://schemas.microsoft.com/office/powerpoint/2010/main" val="30824695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B3E4F4-E484-FA42-BD13-0799427313D1}" type="datetime1">
              <a:rPr lang="en-US" smtClean="0"/>
              <a:t>4/2/13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7E71F0D-DE23-794B-A419-004BD3ED7878}" type="slidenum">
              <a:rPr lang="en-US" smtClean="0"/>
              <a:t>‹#›</a:t>
            </a:fld>
            <a:endParaRPr lang="en-US"/>
          </a:p>
        </p:txBody>
      </p:sp>
    </p:spTree>
    <p:extLst>
      <p:ext uri="{BB962C8B-B14F-4D97-AF65-F5344CB8AC3E}">
        <p14:creationId xmlns:p14="http://schemas.microsoft.com/office/powerpoint/2010/main" val="386694965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5" Type="http://schemas.openxmlformats.org/officeDocument/2006/relationships/image" Target="../media/image14.png"/><Relationship Id="rId6" Type="http://schemas.openxmlformats.org/officeDocument/2006/relationships/image" Target="../media/image15.png"/><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4" Type="http://schemas.openxmlformats.org/officeDocument/2006/relationships/image" Target="../media/image2.png"/><Relationship Id="rId5" Type="http://schemas.openxmlformats.org/officeDocument/2006/relationships/image" Target="../media/image3.jpeg"/><Relationship Id="rId1" Type="http://schemas.openxmlformats.org/officeDocument/2006/relationships/tags" Target="../tags/tag1.xml"/><Relationship Id="rId2"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8.jpe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18.jpe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21.png"/><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4" Type="http://schemas.openxmlformats.org/officeDocument/2006/relationships/image" Target="../media/image24.png"/><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tags" Target="../tags/tag2.xml"/><Relationship Id="rId2" Type="http://schemas.openxmlformats.org/officeDocument/2006/relationships/slideLayout" Target="../slideLayouts/slideLayout4.xml"/><Relationship Id="rId3"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4" Type="http://schemas.openxmlformats.org/officeDocument/2006/relationships/image" Target="../media/image24.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3" Type="http://schemas.openxmlformats.org/officeDocument/2006/relationships/image" Target="../media/image26.png"/><Relationship Id="rId4" Type="http://schemas.openxmlformats.org/officeDocument/2006/relationships/image" Target="../media/image24.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4.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2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5" Type="http://schemas.openxmlformats.org/officeDocument/2006/relationships/image" Target="../media/image6.png"/><Relationship Id="rId6" Type="http://schemas.openxmlformats.org/officeDocument/2006/relationships/image" Target="../media/image7.png"/><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29.png"/><Relationship Id="rId1" Type="http://schemas.openxmlformats.org/officeDocument/2006/relationships/slideLayout" Target="../slideLayouts/slideLayout2.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3" Type="http://schemas.openxmlformats.org/officeDocument/2006/relationships/image" Target="../media/image30.png"/><Relationship Id="rId4" Type="http://schemas.openxmlformats.org/officeDocument/2006/relationships/image" Target="../media/image31.png"/><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52.xml"/><Relationship Id="rId5" Type="http://schemas.openxmlformats.org/officeDocument/2006/relationships/image" Target="../media/image33.png"/><Relationship Id="rId1" Type="http://schemas.microsoft.com/office/2007/relationships/media" Target="../media/media1.mov"/><Relationship Id="rId2" Type="http://schemas.openxmlformats.org/officeDocument/2006/relationships/video" Target="../media/media1.mov"/></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3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png"/><Relationship Id="rId3" Type="http://schemas.openxmlformats.org/officeDocument/2006/relationships/image" Target="../media/image3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3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 Id="rId3" Type="http://schemas.openxmlformats.org/officeDocument/2006/relationships/image" Target="../media/image38.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685800" y="2130425"/>
            <a:ext cx="8203098" cy="1470025"/>
          </a:xfrm>
        </p:spPr>
        <p:txBody>
          <a:bodyPr>
            <a:noAutofit/>
          </a:bodyPr>
          <a:lstStyle/>
          <a:p>
            <a:pPr algn="l"/>
            <a:r>
              <a:rPr lang="en-US" sz="3000" dirty="0" smtClean="0">
                <a:cs typeface="Gill Sans"/>
              </a:rPr>
              <a:t>Social Desirability Bias and Engagement in Systems Designed for Long-Term Health Tracking</a:t>
            </a:r>
            <a:endParaRPr lang="en-US" sz="3000" dirty="0">
              <a:cs typeface="Gill Sans"/>
            </a:endParaRPr>
          </a:p>
        </p:txBody>
      </p:sp>
      <p:sp>
        <p:nvSpPr>
          <p:cNvPr id="5" name="Subtitle 4"/>
          <p:cNvSpPr>
            <a:spLocks noGrp="1"/>
          </p:cNvSpPr>
          <p:nvPr>
            <p:ph type="subTitle" idx="1"/>
          </p:nvPr>
        </p:nvSpPr>
        <p:spPr>
          <a:xfrm>
            <a:off x="685800" y="4073424"/>
            <a:ext cx="6400800" cy="1488278"/>
          </a:xfrm>
        </p:spPr>
        <p:txBody>
          <a:bodyPr>
            <a:normAutofit fontScale="47500" lnSpcReduction="20000"/>
          </a:bodyPr>
          <a:lstStyle/>
          <a:p>
            <a:pPr algn="l">
              <a:lnSpc>
                <a:spcPct val="120000"/>
              </a:lnSpc>
            </a:pPr>
            <a:endParaRPr lang="en-US" dirty="0" smtClean="0"/>
          </a:p>
          <a:p>
            <a:pPr algn="l">
              <a:lnSpc>
                <a:spcPct val="120000"/>
              </a:lnSpc>
            </a:pPr>
            <a:r>
              <a:rPr lang="en-US" dirty="0" smtClean="0"/>
              <a:t>Laura Vardoulakis</a:t>
            </a:r>
          </a:p>
          <a:p>
            <a:pPr algn="l">
              <a:lnSpc>
                <a:spcPct val="120000"/>
              </a:lnSpc>
            </a:pPr>
            <a:r>
              <a:rPr lang="en-US" dirty="0" smtClean="0"/>
              <a:t>College of Computer and Information Science</a:t>
            </a:r>
          </a:p>
          <a:p>
            <a:pPr algn="l">
              <a:lnSpc>
                <a:spcPct val="120000"/>
              </a:lnSpc>
            </a:pPr>
            <a:r>
              <a:rPr lang="en-US" dirty="0" smtClean="0"/>
              <a:t>Ph.D. Defense</a:t>
            </a:r>
          </a:p>
          <a:p>
            <a:pPr algn="l">
              <a:lnSpc>
                <a:spcPct val="120000"/>
              </a:lnSpc>
            </a:pPr>
            <a:r>
              <a:rPr lang="en-US" dirty="0" smtClean="0"/>
              <a:t>March 28, 2013</a:t>
            </a:r>
            <a:endParaRPr lang="en-US" dirty="0"/>
          </a:p>
        </p:txBody>
      </p:sp>
      <p:pic>
        <p:nvPicPr>
          <p:cNvPr id="6" name="Picture 5"/>
          <p:cNvPicPr>
            <a:picLocks noChangeAspect="1"/>
          </p:cNvPicPr>
          <p:nvPr/>
        </p:nvPicPr>
        <p:blipFill>
          <a:blip r:embed="rId3"/>
          <a:stretch>
            <a:fillRect/>
          </a:stretch>
        </p:blipFill>
        <p:spPr>
          <a:xfrm>
            <a:off x="685800" y="889770"/>
            <a:ext cx="4954525" cy="715890"/>
          </a:xfrm>
          <a:prstGeom prst="rect">
            <a:avLst/>
          </a:prstGeom>
        </p:spPr>
      </p:pic>
    </p:spTree>
    <p:extLst>
      <p:ext uri="{BB962C8B-B14F-4D97-AF65-F5344CB8AC3E}">
        <p14:creationId xmlns:p14="http://schemas.microsoft.com/office/powerpoint/2010/main" val="129196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Contributions</a:t>
            </a:r>
            <a:endParaRPr lang="en-US" dirty="0"/>
          </a:p>
        </p:txBody>
      </p:sp>
      <p:sp>
        <p:nvSpPr>
          <p:cNvPr id="4" name="Slide Number Placeholder 3"/>
          <p:cNvSpPr>
            <a:spLocks noGrp="1"/>
          </p:cNvSpPr>
          <p:nvPr>
            <p:ph type="sldNum" sz="quarter" idx="12"/>
          </p:nvPr>
        </p:nvSpPr>
        <p:spPr>
          <a:xfrm>
            <a:off x="6103448" y="6356350"/>
            <a:ext cx="2133600" cy="365125"/>
          </a:xfrm>
        </p:spPr>
        <p:txBody>
          <a:bodyPr/>
          <a:lstStyle/>
          <a:p>
            <a:fld id="{D7E71F0D-DE23-794B-A419-004BD3ED7878}" type="slidenum">
              <a:rPr lang="en-US" smtClean="0"/>
              <a:t>10</a:t>
            </a:fld>
            <a:endParaRPr lang="en-US"/>
          </a:p>
        </p:txBody>
      </p:sp>
      <p:sp>
        <p:nvSpPr>
          <p:cNvPr id="3" name="Content Placeholder 2"/>
          <p:cNvSpPr>
            <a:spLocks noGrp="1"/>
          </p:cNvSpPr>
          <p:nvPr>
            <p:ph idx="1"/>
          </p:nvPr>
        </p:nvSpPr>
        <p:spPr>
          <a:xfrm>
            <a:off x="457200" y="1869846"/>
            <a:ext cx="4093313" cy="4525963"/>
          </a:xfrm>
        </p:spPr>
        <p:txBody>
          <a:bodyPr/>
          <a:lstStyle/>
          <a:p>
            <a:pPr marL="0" indent="0">
              <a:buNone/>
            </a:pPr>
            <a:r>
              <a:rPr lang="en-US" dirty="0" smtClean="0"/>
              <a:t>Social reactions to computers are dynamic</a:t>
            </a:r>
          </a:p>
          <a:p>
            <a:pPr marL="0" indent="0">
              <a:buNone/>
            </a:pPr>
            <a:endParaRPr lang="en-US" dirty="0"/>
          </a:p>
          <a:p>
            <a:pPr marL="0" indent="0">
              <a:buNone/>
            </a:pPr>
            <a:r>
              <a:rPr lang="en-US" dirty="0" smtClean="0"/>
              <a:t>Social desirability bias changes with interface presentation</a:t>
            </a:r>
            <a:endParaRPr lang="en-US" dirty="0"/>
          </a:p>
          <a:p>
            <a:endParaRPr lang="en-US" dirty="0" smtClean="0"/>
          </a:p>
          <a:p>
            <a:endParaRPr lang="en-US" dirty="0"/>
          </a:p>
          <a:p>
            <a:pPr marL="0" indent="0">
              <a:buNone/>
            </a:pPr>
            <a:endParaRPr lang="en-US" dirty="0"/>
          </a:p>
        </p:txBody>
      </p:sp>
      <p:pic>
        <p:nvPicPr>
          <p:cNvPr id="6" name="Content Placeholder 7"/>
          <p:cNvPicPr>
            <a:picLocks noChangeAspect="1"/>
          </p:cNvPicPr>
          <p:nvPr/>
        </p:nvPicPr>
        <p:blipFill rotWithShape="1">
          <a:blip r:embed="rId3"/>
          <a:srcRect l="-422" r="-594"/>
          <a:stretch/>
        </p:blipFill>
        <p:spPr>
          <a:xfrm>
            <a:off x="5558412" y="1798819"/>
            <a:ext cx="3263228" cy="2514631"/>
          </a:xfrm>
          <a:prstGeom prst="rect">
            <a:avLst/>
          </a:prstGeom>
        </p:spPr>
      </p:pic>
    </p:spTree>
    <p:extLst>
      <p:ext uri="{BB962C8B-B14F-4D97-AF65-F5344CB8AC3E}">
        <p14:creationId xmlns:p14="http://schemas.microsoft.com/office/powerpoint/2010/main" val="972974494"/>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Contributions</a:t>
            </a:r>
            <a:endParaRPr lang="en-US" dirty="0"/>
          </a:p>
        </p:txBody>
      </p:sp>
      <p:sp>
        <p:nvSpPr>
          <p:cNvPr id="4" name="Slide Number Placeholder 3"/>
          <p:cNvSpPr>
            <a:spLocks noGrp="1"/>
          </p:cNvSpPr>
          <p:nvPr>
            <p:ph type="sldNum" sz="quarter" idx="12"/>
          </p:nvPr>
        </p:nvSpPr>
        <p:spPr>
          <a:xfrm>
            <a:off x="6103448" y="6356350"/>
            <a:ext cx="2133600" cy="365125"/>
          </a:xfrm>
        </p:spPr>
        <p:txBody>
          <a:bodyPr/>
          <a:lstStyle/>
          <a:p>
            <a:fld id="{D7E71F0D-DE23-794B-A419-004BD3ED7878}" type="slidenum">
              <a:rPr lang="en-US" smtClean="0"/>
              <a:t>11</a:t>
            </a:fld>
            <a:endParaRPr lang="en-US"/>
          </a:p>
        </p:txBody>
      </p:sp>
      <p:sp>
        <p:nvSpPr>
          <p:cNvPr id="3" name="Content Placeholder 2"/>
          <p:cNvSpPr>
            <a:spLocks noGrp="1"/>
          </p:cNvSpPr>
          <p:nvPr>
            <p:ph idx="1"/>
          </p:nvPr>
        </p:nvSpPr>
        <p:spPr>
          <a:xfrm>
            <a:off x="457200" y="1869846"/>
            <a:ext cx="4784100" cy="4525963"/>
          </a:xfrm>
        </p:spPr>
        <p:txBody>
          <a:bodyPr/>
          <a:lstStyle/>
          <a:p>
            <a:pPr marL="0" indent="0">
              <a:buNone/>
            </a:pPr>
            <a:r>
              <a:rPr lang="en-US" dirty="0" smtClean="0"/>
              <a:t>Time trumps incentives</a:t>
            </a:r>
          </a:p>
          <a:p>
            <a:pPr marL="0" indent="0">
              <a:buNone/>
            </a:pPr>
            <a:endParaRPr lang="en-US" dirty="0"/>
          </a:p>
          <a:p>
            <a:pPr marL="0" indent="0">
              <a:buNone/>
            </a:pPr>
            <a:r>
              <a:rPr lang="en-US" dirty="0" smtClean="0"/>
              <a:t>Tailored health messages might reduce self-reported data quality</a:t>
            </a:r>
            <a:endParaRPr lang="en-US" dirty="0"/>
          </a:p>
          <a:p>
            <a:endParaRPr lang="en-US" dirty="0" smtClean="0"/>
          </a:p>
          <a:p>
            <a:endParaRPr lang="en-US" dirty="0"/>
          </a:p>
          <a:p>
            <a:pPr marL="0" indent="0">
              <a:buNone/>
            </a:pPr>
            <a:endParaRPr lang="en-US" dirty="0"/>
          </a:p>
        </p:txBody>
      </p:sp>
      <p:pic>
        <p:nvPicPr>
          <p:cNvPr id="7" name="Picture 6"/>
          <p:cNvPicPr>
            <a:picLocks noChangeAspect="1"/>
          </p:cNvPicPr>
          <p:nvPr/>
        </p:nvPicPr>
        <p:blipFill>
          <a:blip r:embed="rId3"/>
          <a:stretch>
            <a:fillRect/>
          </a:stretch>
        </p:blipFill>
        <p:spPr>
          <a:xfrm>
            <a:off x="5241300" y="1869846"/>
            <a:ext cx="3829582" cy="1912966"/>
          </a:xfrm>
          <a:prstGeom prst="rect">
            <a:avLst/>
          </a:prstGeom>
          <a:ln>
            <a:solidFill>
              <a:schemeClr val="tx1">
                <a:lumMod val="50000"/>
                <a:lumOff val="50000"/>
              </a:schemeClr>
            </a:solidFill>
          </a:ln>
        </p:spPr>
      </p:pic>
    </p:spTree>
    <p:extLst>
      <p:ext uri="{BB962C8B-B14F-4D97-AF65-F5344CB8AC3E}">
        <p14:creationId xmlns:p14="http://schemas.microsoft.com/office/powerpoint/2010/main" val="364577887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Contributions</a:t>
            </a:r>
            <a:endParaRPr lang="en-US" dirty="0"/>
          </a:p>
        </p:txBody>
      </p:sp>
      <p:sp>
        <p:nvSpPr>
          <p:cNvPr id="4" name="Slide Number Placeholder 3"/>
          <p:cNvSpPr>
            <a:spLocks noGrp="1"/>
          </p:cNvSpPr>
          <p:nvPr>
            <p:ph type="sldNum" sz="quarter" idx="12"/>
          </p:nvPr>
        </p:nvSpPr>
        <p:spPr>
          <a:xfrm>
            <a:off x="6103448" y="6356350"/>
            <a:ext cx="2133600" cy="365125"/>
          </a:xfrm>
        </p:spPr>
        <p:txBody>
          <a:bodyPr/>
          <a:lstStyle/>
          <a:p>
            <a:fld id="{D7E71F0D-DE23-794B-A419-004BD3ED7878}" type="slidenum">
              <a:rPr lang="en-US" smtClean="0"/>
              <a:t>12</a:t>
            </a:fld>
            <a:endParaRPr lang="en-US"/>
          </a:p>
        </p:txBody>
      </p:sp>
      <p:sp>
        <p:nvSpPr>
          <p:cNvPr id="3" name="Content Placeholder 2"/>
          <p:cNvSpPr>
            <a:spLocks noGrp="1"/>
          </p:cNvSpPr>
          <p:nvPr>
            <p:ph idx="1"/>
          </p:nvPr>
        </p:nvSpPr>
        <p:spPr>
          <a:xfrm>
            <a:off x="457200" y="1869846"/>
            <a:ext cx="8229600" cy="4525963"/>
          </a:xfrm>
        </p:spPr>
        <p:txBody>
          <a:bodyPr/>
          <a:lstStyle/>
          <a:p>
            <a:pPr marL="0" indent="0">
              <a:buNone/>
            </a:pPr>
            <a:endParaRPr lang="en-US" dirty="0"/>
          </a:p>
          <a:p>
            <a:pPr marL="0" indent="0">
              <a:buNone/>
            </a:pPr>
            <a:r>
              <a:rPr lang="en-US" dirty="0" smtClean="0"/>
              <a:t>Rather than providing analysis on a single time-variable or even pre-post data, </a:t>
            </a:r>
            <a:r>
              <a:rPr lang="en-US" dirty="0"/>
              <a:t>t</a:t>
            </a:r>
            <a:r>
              <a:rPr lang="en-US" dirty="0" smtClean="0"/>
              <a:t>he analysis of these systems focuses on </a:t>
            </a:r>
            <a:r>
              <a:rPr lang="en-US" dirty="0" smtClean="0">
                <a:solidFill>
                  <a:srgbClr val="FF0000"/>
                </a:solidFill>
              </a:rPr>
              <a:t>change over time</a:t>
            </a:r>
            <a:r>
              <a:rPr lang="en-US" dirty="0" smtClean="0"/>
              <a:t>. </a:t>
            </a:r>
          </a:p>
          <a:p>
            <a:pPr marL="0" indent="0">
              <a:buNone/>
            </a:pPr>
            <a:endParaRPr lang="en-US" dirty="0"/>
          </a:p>
          <a:p>
            <a:pPr marL="0" indent="0">
              <a:buNone/>
            </a:pPr>
            <a:endParaRPr lang="en-US" dirty="0"/>
          </a:p>
        </p:txBody>
      </p:sp>
    </p:spTree>
    <p:extLst>
      <p:ext uri="{BB962C8B-B14F-4D97-AF65-F5344CB8AC3E}">
        <p14:creationId xmlns:p14="http://schemas.microsoft.com/office/powerpoint/2010/main" val="47965316"/>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a:xfrm>
            <a:off x="6103448" y="6356350"/>
            <a:ext cx="2133600" cy="365125"/>
          </a:xfrm>
        </p:spPr>
        <p:txBody>
          <a:bodyPr/>
          <a:lstStyle/>
          <a:p>
            <a:fld id="{D7E71F0D-DE23-794B-A419-004BD3ED7878}" type="slidenum">
              <a:rPr lang="en-US" smtClean="0"/>
              <a:t>13</a:t>
            </a:fld>
            <a:endParaRPr lang="en-US"/>
          </a:p>
        </p:txBody>
      </p:sp>
      <p:pic>
        <p:nvPicPr>
          <p:cNvPr id="5" name="Picture 4"/>
          <p:cNvPicPr>
            <a:picLocks noChangeAspect="1"/>
          </p:cNvPicPr>
          <p:nvPr/>
        </p:nvPicPr>
        <p:blipFill>
          <a:blip r:embed="rId3"/>
          <a:stretch>
            <a:fillRect/>
          </a:stretch>
        </p:blipFill>
        <p:spPr>
          <a:xfrm>
            <a:off x="5423572" y="4717949"/>
            <a:ext cx="2819115" cy="1408214"/>
          </a:xfrm>
          <a:prstGeom prst="rect">
            <a:avLst/>
          </a:prstGeom>
          <a:ln>
            <a:solidFill>
              <a:schemeClr val="tx1">
                <a:lumMod val="50000"/>
                <a:lumOff val="50000"/>
              </a:schemeClr>
            </a:solidFill>
          </a:ln>
        </p:spPr>
      </p:pic>
      <p:pic>
        <p:nvPicPr>
          <p:cNvPr id="6" name="Content Placeholder 7"/>
          <p:cNvPicPr>
            <a:picLocks noGrp="1" noChangeAspect="1"/>
          </p:cNvPicPr>
          <p:nvPr>
            <p:ph idx="1"/>
          </p:nvPr>
        </p:nvPicPr>
        <p:blipFill rotWithShape="1">
          <a:blip r:embed="rId4"/>
          <a:srcRect l="-422" r="-594"/>
          <a:stretch/>
        </p:blipFill>
        <p:spPr>
          <a:xfrm>
            <a:off x="5423572" y="2958142"/>
            <a:ext cx="1940413" cy="1495275"/>
          </a:xfrm>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5423572" y="1417638"/>
            <a:ext cx="2110478" cy="1412947"/>
          </a:xfrm>
          <a:prstGeom prst="rect">
            <a:avLst/>
          </a:prstGeom>
          <a:noFill/>
          <a:ln>
            <a:noFill/>
          </a:ln>
        </p:spPr>
      </p:pic>
      <p:sp>
        <p:nvSpPr>
          <p:cNvPr id="8" name="TextBox 7"/>
          <p:cNvSpPr txBox="1"/>
          <p:nvPr/>
        </p:nvSpPr>
        <p:spPr>
          <a:xfrm>
            <a:off x="1031809" y="1798819"/>
            <a:ext cx="3518704" cy="646331"/>
          </a:xfrm>
          <a:prstGeom prst="rect">
            <a:avLst/>
          </a:prstGeom>
          <a:noFill/>
        </p:spPr>
        <p:txBody>
          <a:bodyPr wrap="square" rtlCol="0">
            <a:spAutoFit/>
          </a:bodyPr>
          <a:lstStyle/>
          <a:p>
            <a:r>
              <a:rPr lang="en-US" sz="3600" dirty="0" smtClean="0"/>
              <a:t>MyLink2Care</a:t>
            </a:r>
          </a:p>
        </p:txBody>
      </p:sp>
      <p:sp>
        <p:nvSpPr>
          <p:cNvPr id="9" name="TextBox 8"/>
          <p:cNvSpPr txBox="1"/>
          <p:nvPr/>
        </p:nvSpPr>
        <p:spPr>
          <a:xfrm>
            <a:off x="1031808" y="3379695"/>
            <a:ext cx="4180113" cy="646331"/>
          </a:xfrm>
          <a:prstGeom prst="rect">
            <a:avLst/>
          </a:prstGeom>
          <a:noFill/>
        </p:spPr>
        <p:txBody>
          <a:bodyPr wrap="square" rtlCol="0">
            <a:spAutoFit/>
          </a:bodyPr>
          <a:lstStyle/>
          <a:p>
            <a:r>
              <a:rPr lang="en-US" sz="3600" dirty="0" smtClean="0"/>
              <a:t>Exercise Promotion</a:t>
            </a:r>
          </a:p>
        </p:txBody>
      </p:sp>
      <p:sp>
        <p:nvSpPr>
          <p:cNvPr id="10" name="TextBox 9"/>
          <p:cNvSpPr txBox="1"/>
          <p:nvPr/>
        </p:nvSpPr>
        <p:spPr>
          <a:xfrm>
            <a:off x="1031808" y="5092836"/>
            <a:ext cx="4180113" cy="646331"/>
          </a:xfrm>
          <a:prstGeom prst="rect">
            <a:avLst/>
          </a:prstGeom>
          <a:noFill/>
        </p:spPr>
        <p:txBody>
          <a:bodyPr wrap="square" rtlCol="0">
            <a:spAutoFit/>
          </a:bodyPr>
          <a:lstStyle/>
          <a:p>
            <a:r>
              <a:rPr lang="en-US" sz="3600" dirty="0" smtClean="0"/>
              <a:t>The Drinks Project</a:t>
            </a:r>
          </a:p>
        </p:txBody>
      </p:sp>
    </p:spTree>
    <p:extLst>
      <p:ext uri="{BB962C8B-B14F-4D97-AF65-F5344CB8AC3E}">
        <p14:creationId xmlns:p14="http://schemas.microsoft.com/office/powerpoint/2010/main" val="157218812"/>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grpId="0" nodeType="withEffect">
                                  <p:stCondLst>
                                    <p:cond delay="0"/>
                                  </p:stCondLst>
                                  <p:childTnLst>
                                    <p:set>
                                      <p:cBhvr rctx="PPT">
                                        <p:cTn id="6" dur="indefinite"/>
                                        <p:tgtEl>
                                          <p:spTgt spid="8"/>
                                        </p:tgtEl>
                                        <p:attrNameLst>
                                          <p:attrName>style.opacity</p:attrName>
                                        </p:attrNameLst>
                                      </p:cBhvr>
                                      <p:to>
                                        <p:strVal val="0.5"/>
                                      </p:to>
                                    </p:set>
                                    <p:animEffect filter="image" prLst="opacity: 0.5">
                                      <p:cBhvr rctx="IE">
                                        <p:cTn id="7" dur="indefinite"/>
                                        <p:tgtEl>
                                          <p:spTgt spid="8"/>
                                        </p:tgtEl>
                                      </p:cBhvr>
                                    </p:animEffect>
                                  </p:childTnLst>
                                </p:cTn>
                              </p:par>
                              <p:par>
                                <p:cTn id="8" presetID="9" presetClass="emph" presetSubtype="0" nodeType="withEffect">
                                  <p:stCondLst>
                                    <p:cond delay="0"/>
                                  </p:stCondLst>
                                  <p:childTnLst>
                                    <p:set>
                                      <p:cBhvr rctx="PPT">
                                        <p:cTn id="9" dur="indefinite"/>
                                        <p:tgtEl>
                                          <p:spTgt spid="7"/>
                                        </p:tgtEl>
                                        <p:attrNameLst>
                                          <p:attrName>style.opacity</p:attrName>
                                        </p:attrNameLst>
                                      </p:cBhvr>
                                      <p:to>
                                        <p:strVal val="0.5"/>
                                      </p:to>
                                    </p:set>
                                    <p:animEffect filter="image" prLst="opacity: 0.5">
                                      <p:cBhvr rctx="IE">
                                        <p:cTn id="10" dur="indefinite"/>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4400" dirty="0" smtClean="0"/>
          </a:p>
          <a:p>
            <a:pPr marL="0" indent="0" algn="ctr">
              <a:buNone/>
            </a:pPr>
            <a:r>
              <a:rPr lang="en-US" sz="4400" dirty="0" smtClean="0"/>
              <a:t>Background and Related Work</a:t>
            </a:r>
            <a:endParaRPr lang="en-US" sz="4400" dirty="0"/>
          </a:p>
        </p:txBody>
      </p:sp>
      <p:sp>
        <p:nvSpPr>
          <p:cNvPr id="4" name="Slide Number Placeholder 3"/>
          <p:cNvSpPr>
            <a:spLocks noGrp="1"/>
          </p:cNvSpPr>
          <p:nvPr>
            <p:ph type="sldNum" sz="quarter" idx="12"/>
          </p:nvPr>
        </p:nvSpPr>
        <p:spPr/>
        <p:txBody>
          <a:bodyPr/>
          <a:lstStyle/>
          <a:p>
            <a:fld id="{D7E71F0D-DE23-794B-A419-004BD3ED7878}" type="slidenum">
              <a:rPr lang="en-US" smtClean="0"/>
              <a:t>14</a:t>
            </a:fld>
            <a:endParaRPr lang="en-US"/>
          </a:p>
        </p:txBody>
      </p:sp>
    </p:spTree>
    <p:extLst>
      <p:ext uri="{BB962C8B-B14F-4D97-AF65-F5344CB8AC3E}">
        <p14:creationId xmlns:p14="http://schemas.microsoft.com/office/powerpoint/2010/main" val="3364504043"/>
      </p:ext>
    </p:extLst>
  </p:cSld>
  <p:clrMapOvr>
    <a:masterClrMapping/>
  </p:clrMapOvr>
  <mc:AlternateContent xmlns:mc="http://schemas.openxmlformats.org/markup-compatibility/2006" xmlns:p14="http://schemas.microsoft.com/office/powerpoint/2010/main">
    <mc:Choice Requires="p14">
      <p:transition p14:dur="0"/>
    </mc:Choice>
    <mc:Fallback xmlns="">
      <p:transition xmlns:p14="http://schemas.microsoft.com/office/powerpoint/2010/main"/>
    </mc:Fallback>
  </mc:AlternateContent>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dirty="0" smtClean="0"/>
              <a:t>Self-Report</a:t>
            </a:r>
            <a:endParaRPr lang="en-US" dirty="0"/>
          </a:p>
        </p:txBody>
      </p:sp>
      <p:pic>
        <p:nvPicPr>
          <p:cNvPr id="4" name="Content Placeholder 3"/>
          <p:cNvPicPr>
            <a:picLocks noGrp="1" noChangeAspect="1"/>
          </p:cNvPicPr>
          <p:nvPr>
            <p:ph idx="1"/>
          </p:nvPr>
        </p:nvPicPr>
        <p:blipFill>
          <a:blip r:embed="rId3"/>
          <a:srcRect t="8680" b="8680"/>
          <a:stretch>
            <a:fillRect/>
          </a:stretch>
        </p:blipFill>
        <p:spPr>
          <a:xfrm>
            <a:off x="297875" y="2383346"/>
            <a:ext cx="1961453" cy="1078724"/>
          </a:xfrm>
        </p:spPr>
      </p:pic>
      <p:pic>
        <p:nvPicPr>
          <p:cNvPr id="5" name="Picture 4"/>
          <p:cNvPicPr>
            <a:picLocks noChangeAspect="1"/>
          </p:cNvPicPr>
          <p:nvPr/>
        </p:nvPicPr>
        <p:blipFill>
          <a:blip r:embed="rId4"/>
          <a:stretch>
            <a:fillRect/>
          </a:stretch>
        </p:blipFill>
        <p:spPr>
          <a:xfrm>
            <a:off x="2657656" y="2118717"/>
            <a:ext cx="956532" cy="1432751"/>
          </a:xfrm>
          <a:prstGeom prst="rect">
            <a:avLst/>
          </a:prstGeom>
        </p:spPr>
      </p:pic>
      <p:pic>
        <p:nvPicPr>
          <p:cNvPr id="6" name="Picture 5"/>
          <p:cNvPicPr>
            <a:picLocks noChangeAspect="1"/>
          </p:cNvPicPr>
          <p:nvPr/>
        </p:nvPicPr>
        <p:blipFill>
          <a:blip r:embed="rId5"/>
          <a:stretch>
            <a:fillRect/>
          </a:stretch>
        </p:blipFill>
        <p:spPr>
          <a:xfrm>
            <a:off x="3988349" y="2116787"/>
            <a:ext cx="955634" cy="1432751"/>
          </a:xfrm>
          <a:prstGeom prst="rect">
            <a:avLst/>
          </a:prstGeom>
        </p:spPr>
      </p:pic>
      <p:pic>
        <p:nvPicPr>
          <p:cNvPr id="7" name="Picture 6"/>
          <p:cNvPicPr>
            <a:picLocks noChangeAspect="1"/>
          </p:cNvPicPr>
          <p:nvPr/>
        </p:nvPicPr>
        <p:blipFill>
          <a:blip r:embed="rId6"/>
          <a:stretch>
            <a:fillRect/>
          </a:stretch>
        </p:blipFill>
        <p:spPr>
          <a:xfrm>
            <a:off x="5266713" y="2383346"/>
            <a:ext cx="1618086" cy="1078724"/>
          </a:xfrm>
          <a:prstGeom prst="rect">
            <a:avLst/>
          </a:prstGeom>
        </p:spPr>
      </p:pic>
      <p:pic>
        <p:nvPicPr>
          <p:cNvPr id="8" name="Picture 7"/>
          <p:cNvPicPr>
            <a:picLocks noChangeAspect="1"/>
          </p:cNvPicPr>
          <p:nvPr/>
        </p:nvPicPr>
        <p:blipFill>
          <a:blip r:embed="rId7"/>
          <a:stretch>
            <a:fillRect/>
          </a:stretch>
        </p:blipFill>
        <p:spPr>
          <a:xfrm>
            <a:off x="7068082" y="2383346"/>
            <a:ext cx="1618718" cy="1078724"/>
          </a:xfrm>
          <a:prstGeom prst="rect">
            <a:avLst/>
          </a:prstGeom>
        </p:spPr>
      </p:pic>
      <p:sp>
        <p:nvSpPr>
          <p:cNvPr id="10" name="Right Arrow 9"/>
          <p:cNvSpPr/>
          <p:nvPr/>
        </p:nvSpPr>
        <p:spPr>
          <a:xfrm>
            <a:off x="297875" y="4531494"/>
            <a:ext cx="8388925" cy="761330"/>
          </a:xfrm>
          <a:prstGeom prst="rightArrow">
            <a:avLst/>
          </a:prstGeom>
          <a:gradFill flip="none" rotWithShape="1">
            <a:gsLst>
              <a:gs pos="0">
                <a:schemeClr val="accent1">
                  <a:tint val="100000"/>
                  <a:shade val="100000"/>
                  <a:satMod val="130000"/>
                  <a:alpha val="36000"/>
                </a:schemeClr>
              </a:gs>
              <a:gs pos="100000">
                <a:schemeClr val="accent1">
                  <a:tint val="50000"/>
                  <a:shade val="100000"/>
                  <a:satMod val="350000"/>
                  <a:alpha val="36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3839219" y="4717170"/>
            <a:ext cx="1210588" cy="369332"/>
          </a:xfrm>
          <a:prstGeom prst="rect">
            <a:avLst/>
          </a:prstGeom>
          <a:noFill/>
        </p:spPr>
        <p:txBody>
          <a:bodyPr wrap="none" rtlCol="0">
            <a:spAutoFit/>
          </a:bodyPr>
          <a:lstStyle/>
          <a:p>
            <a:r>
              <a:rPr lang="en-US" dirty="0" smtClean="0"/>
              <a:t>Anonymity</a:t>
            </a:r>
            <a:endParaRPr lang="en-US" dirty="0"/>
          </a:p>
        </p:txBody>
      </p:sp>
      <p:sp>
        <p:nvSpPr>
          <p:cNvPr id="3" name="Slide Number Placeholder 2"/>
          <p:cNvSpPr>
            <a:spLocks noGrp="1"/>
          </p:cNvSpPr>
          <p:nvPr>
            <p:ph type="sldNum" sz="quarter" idx="12"/>
          </p:nvPr>
        </p:nvSpPr>
        <p:spPr/>
        <p:txBody>
          <a:bodyPr/>
          <a:lstStyle/>
          <a:p>
            <a:fld id="{D7E71F0D-DE23-794B-A419-004BD3ED7878}" type="slidenum">
              <a:rPr lang="en-US" smtClean="0"/>
              <a:t>15</a:t>
            </a:fld>
            <a:endParaRPr lang="en-US"/>
          </a:p>
        </p:txBody>
      </p:sp>
    </p:spTree>
    <p:extLst>
      <p:ext uri="{BB962C8B-B14F-4D97-AF65-F5344CB8AC3E}">
        <p14:creationId xmlns:p14="http://schemas.microsoft.com/office/powerpoint/2010/main" val="191957838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541467" y="1007787"/>
            <a:ext cx="8229600" cy="5119565"/>
          </a:xfrm>
        </p:spPr>
        <p:txBody>
          <a:bodyPr>
            <a:normAutofit/>
          </a:bodyPr>
          <a:lstStyle/>
          <a:p>
            <a:pPr algn="l"/>
            <a:r>
              <a:rPr lang="en-US" sz="6000" dirty="0" smtClean="0"/>
              <a:t>Self-report gets a bad rap</a:t>
            </a:r>
            <a:br>
              <a:rPr lang="en-US" sz="6000" dirty="0" smtClean="0"/>
            </a:br>
            <a:r>
              <a:rPr lang="en-US" dirty="0"/>
              <a:t>	</a:t>
            </a:r>
            <a:r>
              <a:rPr lang="en-US" dirty="0" smtClean="0"/>
              <a:t/>
            </a:r>
            <a:br>
              <a:rPr lang="en-US" dirty="0" smtClean="0"/>
            </a:br>
            <a:r>
              <a:rPr lang="en-US" dirty="0"/>
              <a:t>	</a:t>
            </a:r>
            <a:r>
              <a:rPr lang="en-US" sz="4000" dirty="0" smtClean="0"/>
              <a:t>People question its accuracy</a:t>
            </a:r>
            <a:r>
              <a:rPr lang="en-US" sz="4000" dirty="0"/>
              <a:t/>
            </a:r>
            <a:br>
              <a:rPr lang="en-US" sz="4000" dirty="0"/>
            </a:br>
            <a:r>
              <a:rPr lang="en-US" sz="4000" dirty="0" smtClean="0"/>
              <a:t>	Sensor data is preferred</a:t>
            </a:r>
            <a:br>
              <a:rPr lang="en-US" sz="4000" dirty="0" smtClean="0"/>
            </a:br>
            <a:endParaRPr lang="en-US" sz="4000" dirty="0"/>
          </a:p>
        </p:txBody>
      </p:sp>
      <p:sp>
        <p:nvSpPr>
          <p:cNvPr id="2" name="Slide Number Placeholder 1"/>
          <p:cNvSpPr>
            <a:spLocks noGrp="1"/>
          </p:cNvSpPr>
          <p:nvPr>
            <p:ph type="sldNum" sz="quarter" idx="12"/>
          </p:nvPr>
        </p:nvSpPr>
        <p:spPr/>
        <p:txBody>
          <a:bodyPr/>
          <a:lstStyle/>
          <a:p>
            <a:fld id="{D7E71F0D-DE23-794B-A419-004BD3ED7878}" type="slidenum">
              <a:rPr lang="en-US" smtClean="0"/>
              <a:t>16</a:t>
            </a:fld>
            <a:endParaRPr lang="en-US"/>
          </a:p>
        </p:txBody>
      </p:sp>
    </p:spTree>
    <p:extLst>
      <p:ext uri="{BB962C8B-B14F-4D97-AF65-F5344CB8AC3E}">
        <p14:creationId xmlns:p14="http://schemas.microsoft.com/office/powerpoint/2010/main" val="318878382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Social Desirability Bias</a:t>
            </a:r>
            <a:endParaRPr lang="en-US" dirty="0"/>
          </a:p>
        </p:txBody>
      </p:sp>
      <p:sp>
        <p:nvSpPr>
          <p:cNvPr id="3" name="Content Placeholder 2"/>
          <p:cNvSpPr>
            <a:spLocks noGrp="1"/>
          </p:cNvSpPr>
          <p:nvPr>
            <p:ph idx="1"/>
          </p:nvPr>
        </p:nvSpPr>
        <p:spPr/>
        <p:txBody>
          <a:bodyPr/>
          <a:lstStyle/>
          <a:p>
            <a:pPr algn="r">
              <a:buNone/>
            </a:pPr>
            <a:endParaRPr lang="en-US" sz="2800" b="1" dirty="0" smtClean="0"/>
          </a:p>
          <a:p>
            <a:pPr marL="0" indent="0">
              <a:buNone/>
            </a:pPr>
            <a:r>
              <a:rPr lang="en-US" dirty="0" smtClean="0"/>
              <a:t>The </a:t>
            </a:r>
            <a:r>
              <a:rPr lang="en-US" dirty="0"/>
              <a:t>tendency of an interviewee or </a:t>
            </a:r>
            <a:r>
              <a:rPr lang="en-US" dirty="0" smtClean="0"/>
              <a:t>questionnaire respondent </a:t>
            </a:r>
            <a:r>
              <a:rPr lang="en-US" dirty="0"/>
              <a:t>to put themselves in a favorable light with respect to social </a:t>
            </a:r>
            <a:r>
              <a:rPr lang="en-US" dirty="0" smtClean="0"/>
              <a:t>norms</a:t>
            </a:r>
          </a:p>
          <a:p>
            <a:pPr>
              <a:buNone/>
            </a:pPr>
            <a:r>
              <a:rPr lang="en-US" sz="2400" dirty="0" smtClean="0"/>
              <a:t>    </a:t>
            </a:r>
            <a:r>
              <a:rPr lang="en-US" sz="2400" dirty="0" err="1" smtClean="0"/>
              <a:t>Crowne</a:t>
            </a:r>
            <a:r>
              <a:rPr lang="en-US" sz="2400" dirty="0" smtClean="0"/>
              <a:t> &amp; Marlowe ‘64 </a:t>
            </a:r>
            <a:br>
              <a:rPr lang="en-US" sz="2400" dirty="0" smtClean="0"/>
            </a:br>
            <a:endParaRPr lang="en-US" sz="2400" dirty="0" smtClean="0"/>
          </a:p>
          <a:p>
            <a:pPr>
              <a:buNone/>
            </a:pPr>
            <a:endParaRPr lang="en-US" sz="2400" dirty="0" smtClean="0"/>
          </a:p>
        </p:txBody>
      </p:sp>
      <p:sp>
        <p:nvSpPr>
          <p:cNvPr id="4" name="Slide Number Placeholder 3"/>
          <p:cNvSpPr>
            <a:spLocks noGrp="1"/>
          </p:cNvSpPr>
          <p:nvPr>
            <p:ph type="sldNum" sz="quarter" idx="12"/>
          </p:nvPr>
        </p:nvSpPr>
        <p:spPr/>
        <p:txBody>
          <a:bodyPr/>
          <a:lstStyle/>
          <a:p>
            <a:fld id="{D7E71F0D-DE23-794B-A419-004BD3ED7878}" type="slidenum">
              <a:rPr lang="en-US" smtClean="0"/>
              <a:t>17</a:t>
            </a:fld>
            <a:endParaRPr lang="en-US"/>
          </a:p>
        </p:txBody>
      </p:sp>
    </p:spTree>
    <p:extLst>
      <p:ext uri="{BB962C8B-B14F-4D97-AF65-F5344CB8AC3E}">
        <p14:creationId xmlns:p14="http://schemas.microsoft.com/office/powerpoint/2010/main" val="31393292"/>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endParaRPr lang="en-US" dirty="0"/>
          </a:p>
        </p:txBody>
      </p:sp>
      <p:sp>
        <p:nvSpPr>
          <p:cNvPr id="3" name="Content Placeholder 2"/>
          <p:cNvSpPr>
            <a:spLocks noGrp="1"/>
          </p:cNvSpPr>
          <p:nvPr>
            <p:ph idx="1"/>
          </p:nvPr>
        </p:nvSpPr>
        <p:spPr/>
        <p:txBody>
          <a:bodyPr>
            <a:normAutofit fontScale="92500" lnSpcReduction="20000"/>
          </a:bodyPr>
          <a:lstStyle/>
          <a:p>
            <a:pPr algn="r">
              <a:buNone/>
            </a:pPr>
            <a:endParaRPr lang="en-US" sz="2800" b="1" dirty="0" smtClean="0"/>
          </a:p>
          <a:p>
            <a:pPr marL="0" indent="0">
              <a:buNone/>
            </a:pPr>
            <a:r>
              <a:rPr lang="en-US" dirty="0" smtClean="0"/>
              <a:t>Face-to-face communication is often </a:t>
            </a:r>
          </a:p>
          <a:p>
            <a:pPr marL="0" indent="0">
              <a:buNone/>
            </a:pPr>
            <a:r>
              <a:rPr lang="en-US" dirty="0" smtClean="0"/>
              <a:t>considered best. </a:t>
            </a:r>
            <a:endParaRPr lang="en-US" sz="2400" dirty="0" smtClean="0"/>
          </a:p>
          <a:p>
            <a:pPr marL="0" indent="0">
              <a:buNone/>
            </a:pPr>
            <a:endParaRPr lang="en-US" i="1" dirty="0"/>
          </a:p>
          <a:p>
            <a:pPr marL="0" indent="0">
              <a:buNone/>
            </a:pPr>
            <a:r>
              <a:rPr lang="en-US" i="1" dirty="0" smtClean="0"/>
              <a:t>But what about sensitive topics?</a:t>
            </a:r>
          </a:p>
          <a:p>
            <a:pPr marL="0" indent="0">
              <a:buNone/>
            </a:pPr>
            <a:endParaRPr lang="en-US" dirty="0" smtClean="0"/>
          </a:p>
          <a:p>
            <a:pPr marL="0" indent="0">
              <a:buNone/>
            </a:pPr>
            <a:r>
              <a:rPr lang="en-US" dirty="0" smtClean="0"/>
              <a:t>Paper-Pencil might be better.</a:t>
            </a:r>
          </a:p>
          <a:p>
            <a:pPr marL="0" indent="0">
              <a:buNone/>
            </a:pPr>
            <a:r>
              <a:rPr lang="en-US" sz="2000" i="1" dirty="0" smtClean="0"/>
              <a:t>  (Fairburn &amp; </a:t>
            </a:r>
            <a:r>
              <a:rPr lang="en-US" sz="2000" i="1" dirty="0" err="1" smtClean="0"/>
              <a:t>Beglin</a:t>
            </a:r>
            <a:r>
              <a:rPr lang="en-US" sz="2000" i="1" dirty="0" smtClean="0"/>
              <a:t>, 1994)</a:t>
            </a:r>
          </a:p>
          <a:p>
            <a:pPr marL="0" indent="0">
              <a:buNone/>
            </a:pPr>
            <a:r>
              <a:rPr lang="en-US" dirty="0" smtClean="0"/>
              <a:t>Computers might be even better.</a:t>
            </a:r>
          </a:p>
          <a:p>
            <a:pPr marL="0" indent="0">
              <a:buNone/>
            </a:pPr>
            <a:r>
              <a:rPr lang="en-US" sz="2000" i="1" dirty="0" smtClean="0"/>
              <a:t>  (Booth-</a:t>
            </a:r>
            <a:r>
              <a:rPr lang="en-US" sz="2000" i="1" dirty="0" err="1" smtClean="0"/>
              <a:t>Kewley</a:t>
            </a:r>
            <a:r>
              <a:rPr lang="en-US" sz="2000" i="1" dirty="0" smtClean="0"/>
              <a:t> et al, 2007, Newman et al, 2002 )</a:t>
            </a:r>
          </a:p>
          <a:p>
            <a:pPr marL="0" indent="0">
              <a:buNone/>
            </a:pPr>
            <a:endParaRPr lang="en-US" sz="2000" i="1" dirty="0" smtClean="0"/>
          </a:p>
        </p:txBody>
      </p:sp>
      <p:pic>
        <p:nvPicPr>
          <p:cNvPr id="5" name="Picture 4"/>
          <p:cNvPicPr>
            <a:picLocks noChangeAspect="1"/>
          </p:cNvPicPr>
          <p:nvPr/>
        </p:nvPicPr>
        <p:blipFill>
          <a:blip r:embed="rId3"/>
          <a:stretch>
            <a:fillRect/>
          </a:stretch>
        </p:blipFill>
        <p:spPr>
          <a:xfrm>
            <a:off x="6833854" y="1811825"/>
            <a:ext cx="2680536" cy="1786326"/>
          </a:xfrm>
          <a:prstGeom prst="rect">
            <a:avLst/>
          </a:prstGeom>
        </p:spPr>
      </p:pic>
      <p:sp>
        <p:nvSpPr>
          <p:cNvPr id="7" name="Slide Number Placeholder 6"/>
          <p:cNvSpPr>
            <a:spLocks noGrp="1"/>
          </p:cNvSpPr>
          <p:nvPr>
            <p:ph type="sldNum" sz="quarter" idx="12"/>
          </p:nvPr>
        </p:nvSpPr>
        <p:spPr/>
        <p:txBody>
          <a:bodyPr/>
          <a:lstStyle/>
          <a:p>
            <a:fld id="{D7E71F0D-DE23-794B-A419-004BD3ED7878}" type="slidenum">
              <a:rPr lang="en-US" smtClean="0"/>
              <a:t>18</a:t>
            </a:fld>
            <a:endParaRPr lang="en-US"/>
          </a:p>
        </p:txBody>
      </p:sp>
    </p:spTree>
    <p:extLst>
      <p:ext uri="{BB962C8B-B14F-4D97-AF65-F5344CB8AC3E}">
        <p14:creationId xmlns:p14="http://schemas.microsoft.com/office/powerpoint/2010/main" val="342291207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500"/>
                                        <p:tgtEl>
                                          <p:spTgt spid="3">
                                            <p:txEl>
                                              <p:pRg st="6" end="6"/>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animEffect transition="in" filter="fade">
                                      <p:cBhvr>
                                        <p:cTn id="15" dur="500"/>
                                        <p:tgtEl>
                                          <p:spTgt spid="3">
                                            <p:txEl>
                                              <p:pRg st="7" end="7"/>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par>
                                <p:cTn id="19" presetID="10"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animEffect transition="in" filter="fade">
                                      <p:cBhvr>
                                        <p:cTn id="21"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Dilemma</a:t>
            </a:r>
            <a:endParaRPr lang="en-US" dirty="0"/>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3"/>
          <a:stretch>
            <a:fillRect/>
          </a:stretch>
        </p:blipFill>
        <p:spPr>
          <a:xfrm>
            <a:off x="1493643" y="2743984"/>
            <a:ext cx="2680536" cy="1786326"/>
          </a:xfrm>
          <a:prstGeom prst="rect">
            <a:avLst/>
          </a:prstGeom>
        </p:spPr>
      </p:pic>
      <p:pic>
        <p:nvPicPr>
          <p:cNvPr id="5" name="Picture 4"/>
          <p:cNvPicPr>
            <a:picLocks noChangeAspect="1"/>
          </p:cNvPicPr>
          <p:nvPr/>
        </p:nvPicPr>
        <p:blipFill>
          <a:blip r:embed="rId4"/>
          <a:stretch>
            <a:fillRect/>
          </a:stretch>
        </p:blipFill>
        <p:spPr>
          <a:xfrm>
            <a:off x="5155407" y="2743984"/>
            <a:ext cx="2680536" cy="1786326"/>
          </a:xfrm>
          <a:prstGeom prst="rect">
            <a:avLst/>
          </a:prstGeom>
        </p:spPr>
      </p:pic>
      <p:sp>
        <p:nvSpPr>
          <p:cNvPr id="6" name="Slide Number Placeholder 5"/>
          <p:cNvSpPr>
            <a:spLocks noGrp="1"/>
          </p:cNvSpPr>
          <p:nvPr>
            <p:ph type="sldNum" sz="quarter" idx="12"/>
          </p:nvPr>
        </p:nvSpPr>
        <p:spPr/>
        <p:txBody>
          <a:bodyPr/>
          <a:lstStyle/>
          <a:p>
            <a:fld id="{D7E71F0D-DE23-794B-A419-004BD3ED7878}" type="slidenum">
              <a:rPr lang="en-US" smtClean="0"/>
              <a:t>19</a:t>
            </a:fld>
            <a:endParaRPr lang="en-US"/>
          </a:p>
        </p:txBody>
      </p:sp>
    </p:spTree>
    <p:extLst>
      <p:ext uri="{BB962C8B-B14F-4D97-AF65-F5344CB8AC3E}">
        <p14:creationId xmlns:p14="http://schemas.microsoft.com/office/powerpoint/2010/main" val="2147405961"/>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lstStyle/>
          <a:p>
            <a:pPr algn="r"/>
            <a:r>
              <a:rPr lang="en-US" dirty="0">
                <a:latin typeface="Calibri" charset="0"/>
              </a:rPr>
              <a:t>Prevalence of Chronic Disease</a:t>
            </a:r>
          </a:p>
        </p:txBody>
      </p:sp>
      <p:sp>
        <p:nvSpPr>
          <p:cNvPr id="3" name="Content Placeholder 2"/>
          <p:cNvSpPr>
            <a:spLocks noGrp="1"/>
          </p:cNvSpPr>
          <p:nvPr>
            <p:ph sz="half" idx="1"/>
          </p:nvPr>
        </p:nvSpPr>
        <p:spPr/>
        <p:txBody>
          <a:bodyPr rtlCol="0">
            <a:normAutofit lnSpcReduction="10000"/>
          </a:bodyPr>
          <a:lstStyle/>
          <a:p>
            <a:pPr lvl="3" fontAlgn="auto">
              <a:spcAft>
                <a:spcPts val="0"/>
              </a:spcAft>
              <a:buFont typeface="Arial"/>
              <a:buChar char="–"/>
              <a:defRPr/>
            </a:pPr>
            <a:endParaRPr lang="en-US" dirty="0" smtClean="0">
              <a:ea typeface="+mn-ea"/>
            </a:endParaRPr>
          </a:p>
          <a:p>
            <a:pPr lvl="3" fontAlgn="auto">
              <a:spcAft>
                <a:spcPts val="0"/>
              </a:spcAft>
              <a:buFont typeface="Arial"/>
              <a:buNone/>
              <a:defRPr/>
            </a:pPr>
            <a:r>
              <a:rPr lang="en-US" dirty="0" smtClean="0">
                <a:ea typeface="+mn-ea"/>
              </a:rPr>
              <a:t>		</a:t>
            </a:r>
          </a:p>
        </p:txBody>
      </p:sp>
      <p:sp>
        <p:nvSpPr>
          <p:cNvPr id="6" name="Content Placeholder 5"/>
          <p:cNvSpPr>
            <a:spLocks noGrp="1"/>
          </p:cNvSpPr>
          <p:nvPr>
            <p:ph sz="half" idx="2"/>
          </p:nvPr>
        </p:nvSpPr>
        <p:spPr>
          <a:xfrm>
            <a:off x="2420938" y="1600200"/>
            <a:ext cx="6265862" cy="4525963"/>
          </a:xfrm>
        </p:spPr>
        <p:txBody>
          <a:bodyPr>
            <a:normAutofit lnSpcReduction="10000"/>
          </a:bodyPr>
          <a:lstStyle/>
          <a:p>
            <a:pPr lvl="3">
              <a:lnSpc>
                <a:spcPct val="80000"/>
              </a:lnSpc>
            </a:pPr>
            <a:endParaRPr lang="en-US" sz="1700" dirty="0">
              <a:latin typeface="Calibri" charset="0"/>
            </a:endParaRPr>
          </a:p>
          <a:p>
            <a:pPr marL="0" indent="0">
              <a:lnSpc>
                <a:spcPct val="80000"/>
              </a:lnSpc>
              <a:buNone/>
            </a:pPr>
            <a:r>
              <a:rPr lang="en-US" sz="2600" dirty="0">
                <a:latin typeface="Calibri" charset="0"/>
              </a:rPr>
              <a:t>Heart disease </a:t>
            </a:r>
            <a:r>
              <a:rPr lang="en-US" sz="2600" dirty="0" smtClean="0">
                <a:latin typeface="Calibri" charset="0"/>
              </a:rPr>
              <a:t>affects 26.5 million adults in the U.S.</a:t>
            </a:r>
            <a:endParaRPr lang="en-US" sz="2600" dirty="0">
              <a:latin typeface="Calibri" charset="0"/>
            </a:endParaRPr>
          </a:p>
          <a:p>
            <a:pPr marL="457200" lvl="1" indent="0">
              <a:lnSpc>
                <a:spcPct val="80000"/>
              </a:lnSpc>
              <a:buNone/>
            </a:pPr>
            <a:r>
              <a:rPr lang="en-US" sz="1700" dirty="0" smtClean="0">
                <a:latin typeface="Calibri" charset="0"/>
              </a:rPr>
              <a:t>CDC, 2011</a:t>
            </a:r>
          </a:p>
          <a:p>
            <a:pPr marL="1371600" lvl="3" indent="0">
              <a:lnSpc>
                <a:spcPct val="80000"/>
              </a:lnSpc>
              <a:buNone/>
            </a:pPr>
            <a:endParaRPr lang="en-US" sz="1700" dirty="0" smtClean="0">
              <a:latin typeface="Calibri" charset="0"/>
            </a:endParaRPr>
          </a:p>
          <a:p>
            <a:pPr marL="1371600" lvl="3" indent="0">
              <a:lnSpc>
                <a:spcPct val="80000"/>
              </a:lnSpc>
              <a:buNone/>
            </a:pPr>
            <a:endParaRPr lang="en-US" sz="1700" dirty="0">
              <a:latin typeface="Calibri" charset="0"/>
            </a:endParaRPr>
          </a:p>
          <a:p>
            <a:pPr marL="0" indent="0">
              <a:lnSpc>
                <a:spcPct val="80000"/>
              </a:lnSpc>
              <a:buNone/>
            </a:pPr>
            <a:endParaRPr lang="en-US" sz="2600" dirty="0" smtClean="0">
              <a:latin typeface="Calibri" charset="0"/>
            </a:endParaRPr>
          </a:p>
          <a:p>
            <a:pPr marL="0" indent="0">
              <a:lnSpc>
                <a:spcPct val="80000"/>
              </a:lnSpc>
              <a:buNone/>
            </a:pPr>
            <a:r>
              <a:rPr lang="en-US" sz="2600" dirty="0" smtClean="0">
                <a:latin typeface="Calibri" charset="0"/>
              </a:rPr>
              <a:t>Diabetes </a:t>
            </a:r>
            <a:r>
              <a:rPr lang="en-US" sz="2600" dirty="0">
                <a:latin typeface="Calibri" charset="0"/>
              </a:rPr>
              <a:t>now </a:t>
            </a:r>
            <a:r>
              <a:rPr lang="en-US" sz="2600" dirty="0" smtClean="0">
                <a:latin typeface="Calibri" charset="0"/>
              </a:rPr>
              <a:t>affects 9% of US adults.</a:t>
            </a:r>
            <a:endParaRPr lang="en-US" sz="2600" dirty="0">
              <a:latin typeface="Calibri" charset="0"/>
            </a:endParaRPr>
          </a:p>
          <a:p>
            <a:pPr marL="457200" lvl="1" indent="0">
              <a:lnSpc>
                <a:spcPct val="80000"/>
              </a:lnSpc>
              <a:buNone/>
            </a:pPr>
            <a:r>
              <a:rPr lang="en-US" sz="1700" dirty="0" smtClean="0">
                <a:latin typeface="Calibri" charset="0"/>
              </a:rPr>
              <a:t>CDC, 2011</a:t>
            </a:r>
            <a:endParaRPr lang="en-US" sz="1700" dirty="0">
              <a:latin typeface="Calibri" charset="0"/>
            </a:endParaRPr>
          </a:p>
          <a:p>
            <a:pPr marL="0" indent="0">
              <a:lnSpc>
                <a:spcPct val="80000"/>
              </a:lnSpc>
              <a:buNone/>
            </a:pPr>
            <a:endParaRPr lang="en-US" sz="2600" dirty="0" smtClean="0">
              <a:latin typeface="Calibri" charset="0"/>
            </a:endParaRPr>
          </a:p>
          <a:p>
            <a:pPr marL="0" indent="0">
              <a:lnSpc>
                <a:spcPct val="80000"/>
              </a:lnSpc>
              <a:buNone/>
            </a:pPr>
            <a:endParaRPr lang="en-US" sz="2600" dirty="0">
              <a:latin typeface="Calibri" charset="0"/>
            </a:endParaRPr>
          </a:p>
          <a:p>
            <a:pPr marL="0" indent="0">
              <a:lnSpc>
                <a:spcPct val="80000"/>
              </a:lnSpc>
              <a:buNone/>
            </a:pPr>
            <a:r>
              <a:rPr lang="en-US" sz="2600" dirty="0" smtClean="0">
                <a:latin typeface="Calibri" charset="0"/>
              </a:rPr>
              <a:t>Medical costs associated with obesity </a:t>
            </a:r>
          </a:p>
          <a:p>
            <a:pPr marL="0" indent="0">
              <a:lnSpc>
                <a:spcPct val="80000"/>
              </a:lnSpc>
              <a:buNone/>
            </a:pPr>
            <a:r>
              <a:rPr lang="en-US" sz="2600" dirty="0" smtClean="0">
                <a:solidFill>
                  <a:srgbClr val="FF0000"/>
                </a:solidFill>
                <a:latin typeface="Calibri" charset="0"/>
              </a:rPr>
              <a:t>$147,000,000,000 per year</a:t>
            </a:r>
          </a:p>
          <a:p>
            <a:pPr marL="0" lvl="1" indent="0">
              <a:lnSpc>
                <a:spcPct val="80000"/>
              </a:lnSpc>
              <a:buNone/>
            </a:pPr>
            <a:r>
              <a:rPr lang="en-US" sz="1700" dirty="0" smtClean="0">
                <a:latin typeface="Calibri" charset="0"/>
              </a:rPr>
              <a:t>	Finkelstein, </a:t>
            </a:r>
            <a:r>
              <a:rPr lang="en-US" sz="1700" dirty="0" err="1" smtClean="0">
                <a:latin typeface="Calibri" charset="0"/>
              </a:rPr>
              <a:t>et.al</a:t>
            </a:r>
            <a:r>
              <a:rPr lang="en-US" sz="1700" dirty="0" smtClean="0">
                <a:latin typeface="Calibri" charset="0"/>
              </a:rPr>
              <a:t>, 2009</a:t>
            </a:r>
            <a:endParaRPr lang="en-US" sz="1700" dirty="0">
              <a:latin typeface="Calibri" charset="0"/>
            </a:endParaRPr>
          </a:p>
          <a:p>
            <a:pPr marL="0" indent="0">
              <a:lnSpc>
                <a:spcPct val="80000"/>
              </a:lnSpc>
              <a:buNone/>
            </a:pPr>
            <a:endParaRPr lang="en-US" sz="2600" dirty="0" smtClean="0">
              <a:latin typeface="Calibri" charset="0"/>
            </a:endParaRPr>
          </a:p>
          <a:p>
            <a:pPr marL="0" indent="0">
              <a:lnSpc>
                <a:spcPct val="80000"/>
              </a:lnSpc>
              <a:buNone/>
            </a:pPr>
            <a:endParaRPr lang="en-US" sz="2600" dirty="0">
              <a:latin typeface="Calibri" charset="0"/>
            </a:endParaRPr>
          </a:p>
        </p:txBody>
      </p:sp>
      <p:pic>
        <p:nvPicPr>
          <p:cNvPr id="15365" name="Picture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57200" y="3586773"/>
            <a:ext cx="1534986" cy="12085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6" name="Picture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779463" y="1658939"/>
            <a:ext cx="966661" cy="1449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D7E71F0D-DE23-794B-A419-004BD3ED7878}" type="slidenum">
              <a:rPr lang="en-US" smtClean="0"/>
              <a:t>2</a:t>
            </a:fld>
            <a:endParaRPr lang="en-US"/>
          </a:p>
        </p:txBody>
      </p:sp>
    </p:spTree>
    <p:custDataLst>
      <p:tags r:id="rId1"/>
    </p:custDataLst>
    <p:extLst>
      <p:ext uri="{BB962C8B-B14F-4D97-AF65-F5344CB8AC3E}">
        <p14:creationId xmlns:p14="http://schemas.microsoft.com/office/powerpoint/2010/main" val="2591522854"/>
      </p:ext>
    </p:extLst>
  </p:cSld>
  <p:clrMapOvr>
    <a:masterClrMapping/>
  </p:clrMapOvr>
  <p:transition xmlns:p14="http://schemas.microsoft.com/office/powerpoint/2010/main">
    <p:fade/>
  </p:transition>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10" end="10"/>
                                            </p:txEl>
                                          </p:spTgt>
                                        </p:tgtEl>
                                        <p:attrNameLst>
                                          <p:attrName>style.visibility</p:attrName>
                                        </p:attrNameLst>
                                      </p:cBhvr>
                                      <p:to>
                                        <p:strVal val="visible"/>
                                      </p:to>
                                    </p:set>
                                    <p:animEffect transition="in" filter="fade">
                                      <p:cBhvr>
                                        <p:cTn id="7" dur="200"/>
                                        <p:tgtEl>
                                          <p:spTgt spid="6">
                                            <p:txEl>
                                              <p:pRg st="10" end="1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1" end="11"/>
                                            </p:txEl>
                                          </p:spTgt>
                                        </p:tgtEl>
                                        <p:attrNameLst>
                                          <p:attrName>style.visibility</p:attrName>
                                        </p:attrNameLst>
                                      </p:cBhvr>
                                      <p:to>
                                        <p:strVal val="visible"/>
                                      </p:to>
                                    </p:set>
                                    <p:animEffect transition="in" filter="fade">
                                      <p:cBhvr>
                                        <p:cTn id="10" dur="200"/>
                                        <p:tgtEl>
                                          <p:spTgt spid="6">
                                            <p:txEl>
                                              <p:pRg st="11" end="1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12" end="12"/>
                                            </p:txEl>
                                          </p:spTgt>
                                        </p:tgtEl>
                                        <p:attrNameLst>
                                          <p:attrName>style.visibility</p:attrName>
                                        </p:attrNameLst>
                                      </p:cBhvr>
                                      <p:to>
                                        <p:strVal val="visible"/>
                                      </p:to>
                                    </p:set>
                                    <p:animEffect transition="in" filter="fade">
                                      <p:cBhvr>
                                        <p:cTn id="13" dur="200"/>
                                        <p:tgtEl>
                                          <p:spTgt spid="6">
                                            <p:txEl>
                                              <p:pRg st="12" end="1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Embodied Conversational Agents</a:t>
            </a:r>
            <a:endParaRPr lang="en-US" dirty="0"/>
          </a:p>
        </p:txBody>
      </p:sp>
      <p:pic>
        <p:nvPicPr>
          <p:cNvPr id="4" name="Content Placeholder 3" descr="RelationalAgents.jpg"/>
          <p:cNvPicPr>
            <a:picLocks noGrp="1" noChangeAspect="1"/>
          </p:cNvPicPr>
          <p:nvPr>
            <p:ph idx="1"/>
          </p:nvPr>
        </p:nvPicPr>
        <p:blipFill rotWithShape="1">
          <a:blip r:embed="rId3"/>
          <a:srcRect l="-6168" r="58893"/>
          <a:stretch/>
        </p:blipFill>
        <p:spPr>
          <a:xfrm>
            <a:off x="1170225" y="2010507"/>
            <a:ext cx="3450492" cy="4525963"/>
          </a:xfrm>
        </p:spPr>
      </p:pic>
      <p:pic>
        <p:nvPicPr>
          <p:cNvPr id="5" name="Content Placeholder 3" descr="RelationalAgents.jpg"/>
          <p:cNvPicPr>
            <a:picLocks noChangeAspect="1"/>
          </p:cNvPicPr>
          <p:nvPr/>
        </p:nvPicPr>
        <p:blipFill rotWithShape="1">
          <a:blip r:embed="rId3"/>
          <a:srcRect l="61044" r="-6142"/>
          <a:stretch/>
        </p:blipFill>
        <p:spPr>
          <a:xfrm>
            <a:off x="4620717" y="2010507"/>
            <a:ext cx="3305344" cy="4525963"/>
          </a:xfrm>
          <a:prstGeom prst="rect">
            <a:avLst/>
          </a:prstGeom>
        </p:spPr>
      </p:pic>
      <p:sp>
        <p:nvSpPr>
          <p:cNvPr id="3" name="Slide Number Placeholder 2"/>
          <p:cNvSpPr>
            <a:spLocks noGrp="1"/>
          </p:cNvSpPr>
          <p:nvPr>
            <p:ph type="sldNum" sz="quarter" idx="12"/>
          </p:nvPr>
        </p:nvSpPr>
        <p:spPr/>
        <p:txBody>
          <a:bodyPr/>
          <a:lstStyle/>
          <a:p>
            <a:fld id="{D7E71F0D-DE23-794B-A419-004BD3ED7878}" type="slidenum">
              <a:rPr lang="en-US" smtClean="0"/>
              <a:t>20</a:t>
            </a:fld>
            <a:endParaRPr lang="en-US"/>
          </a:p>
        </p:txBody>
      </p:sp>
    </p:spTree>
    <p:extLst>
      <p:ext uri="{BB962C8B-B14F-4D97-AF65-F5344CB8AC3E}">
        <p14:creationId xmlns:p14="http://schemas.microsoft.com/office/powerpoint/2010/main" val="622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8895" y="274638"/>
            <a:ext cx="7997906" cy="1143000"/>
          </a:xfrm>
        </p:spPr>
        <p:txBody>
          <a:bodyPr>
            <a:noAutofit/>
          </a:bodyPr>
          <a:lstStyle/>
          <a:p>
            <a:pPr algn="r"/>
            <a:r>
              <a:rPr lang="en-US" sz="3600" b="1" dirty="0" smtClean="0"/>
              <a:t>Background: Social Reponses to Computers</a:t>
            </a:r>
            <a:endParaRPr lang="en-US" sz="3600" b="1" dirty="0"/>
          </a:p>
        </p:txBody>
      </p:sp>
      <p:sp>
        <p:nvSpPr>
          <p:cNvPr id="3" name="Content Placeholder 2"/>
          <p:cNvSpPr>
            <a:spLocks noGrp="1"/>
          </p:cNvSpPr>
          <p:nvPr>
            <p:ph idx="1"/>
          </p:nvPr>
        </p:nvSpPr>
        <p:spPr>
          <a:xfrm>
            <a:off x="4572000" y="1828800"/>
            <a:ext cx="4114800" cy="4525963"/>
          </a:xfrm>
        </p:spPr>
        <p:txBody>
          <a:bodyPr>
            <a:normAutofit/>
          </a:bodyPr>
          <a:lstStyle/>
          <a:p>
            <a:pPr algn="r">
              <a:buNone/>
            </a:pPr>
            <a:r>
              <a:rPr lang="en-US" dirty="0" smtClean="0"/>
              <a:t>Politeness</a:t>
            </a:r>
          </a:p>
          <a:p>
            <a:pPr algn="r">
              <a:buNone/>
            </a:pPr>
            <a:r>
              <a:rPr lang="en-US" sz="2000" dirty="0" err="1"/>
              <a:t>Nass</a:t>
            </a:r>
            <a:r>
              <a:rPr lang="en-US" sz="2000" dirty="0"/>
              <a:t>, Moon &amp; Carney, </a:t>
            </a:r>
            <a:r>
              <a:rPr lang="fr-FR" sz="2000" dirty="0" smtClean="0"/>
              <a:t>’</a:t>
            </a:r>
            <a:r>
              <a:rPr lang="en-US" sz="2000" dirty="0" smtClean="0"/>
              <a:t>99</a:t>
            </a:r>
          </a:p>
          <a:p>
            <a:pPr algn="r">
              <a:buNone/>
            </a:pPr>
            <a:r>
              <a:rPr lang="en-US" sz="2000" dirty="0" err="1" smtClean="0"/>
              <a:t>Takayama</a:t>
            </a:r>
            <a:r>
              <a:rPr lang="en-US" sz="2000" dirty="0" smtClean="0"/>
              <a:t>, Groom, </a:t>
            </a:r>
            <a:r>
              <a:rPr lang="en-US" sz="2000" dirty="0" err="1" smtClean="0"/>
              <a:t>Nass</a:t>
            </a:r>
            <a:r>
              <a:rPr lang="en-US" sz="2000" dirty="0" smtClean="0"/>
              <a:t>, ‘09</a:t>
            </a:r>
            <a:endParaRPr lang="en-US" sz="2000" dirty="0"/>
          </a:p>
          <a:p>
            <a:pPr algn="r">
              <a:buNone/>
            </a:pPr>
            <a:endParaRPr lang="en-US" sz="1600" dirty="0" smtClean="0"/>
          </a:p>
          <a:p>
            <a:pPr algn="r">
              <a:buNone/>
            </a:pPr>
            <a:r>
              <a:rPr lang="en-US" dirty="0" smtClean="0"/>
              <a:t>Flattery</a:t>
            </a:r>
          </a:p>
          <a:p>
            <a:pPr algn="r">
              <a:buNone/>
            </a:pPr>
            <a:r>
              <a:rPr lang="en-US" sz="2000" dirty="0" smtClean="0"/>
              <a:t>Reeve &amp; </a:t>
            </a:r>
            <a:r>
              <a:rPr lang="en-US" sz="2000" dirty="0" err="1" smtClean="0"/>
              <a:t>Nass</a:t>
            </a:r>
            <a:r>
              <a:rPr lang="en-US" sz="2000" dirty="0" smtClean="0"/>
              <a:t>, ‘97</a:t>
            </a:r>
          </a:p>
          <a:p>
            <a:pPr algn="r">
              <a:buNone/>
            </a:pPr>
            <a:endParaRPr lang="en-US" sz="1600" dirty="0" smtClean="0"/>
          </a:p>
          <a:p>
            <a:pPr algn="r">
              <a:buNone/>
            </a:pPr>
            <a:r>
              <a:rPr lang="en-US" dirty="0" smtClean="0"/>
              <a:t>Gender attributes</a:t>
            </a:r>
          </a:p>
          <a:p>
            <a:pPr algn="r">
              <a:buNone/>
            </a:pPr>
            <a:r>
              <a:rPr lang="en-US" sz="2000" dirty="0" err="1" smtClean="0"/>
              <a:t>Nass</a:t>
            </a:r>
            <a:r>
              <a:rPr lang="en-US" sz="2000" dirty="0" smtClean="0"/>
              <a:t>, Moon &amp; Green, ‘97</a:t>
            </a:r>
          </a:p>
          <a:p>
            <a:pPr algn="r">
              <a:buNone/>
            </a:pPr>
            <a:endParaRPr lang="en-US" sz="2800" dirty="0" smtClean="0"/>
          </a:p>
          <a:p>
            <a:pPr algn="r">
              <a:buNone/>
            </a:pPr>
            <a:endParaRPr lang="en-US" sz="2800" dirty="0"/>
          </a:p>
        </p:txBody>
      </p:sp>
      <p:pic>
        <p:nvPicPr>
          <p:cNvPr id="4" name="Picture 2"/>
          <p:cNvPicPr>
            <a:picLocks noChangeAspect="1" noChangeArrowheads="1"/>
          </p:cNvPicPr>
          <p:nvPr/>
        </p:nvPicPr>
        <p:blipFill>
          <a:blip r:embed="rId3" cstate="print"/>
          <a:srcRect/>
          <a:stretch>
            <a:fillRect/>
          </a:stretch>
        </p:blipFill>
        <p:spPr bwMode="auto">
          <a:xfrm>
            <a:off x="1079461" y="1828800"/>
            <a:ext cx="2208524" cy="3406003"/>
          </a:xfrm>
          <a:prstGeom prst="rect">
            <a:avLst/>
          </a:prstGeom>
          <a:noFill/>
          <a:ln w="9525">
            <a:noFill/>
            <a:miter lim="800000"/>
            <a:headEnd/>
            <a:tailEnd/>
          </a:ln>
        </p:spPr>
      </p:pic>
      <p:sp>
        <p:nvSpPr>
          <p:cNvPr id="5" name="Slide Number Placeholder 4"/>
          <p:cNvSpPr>
            <a:spLocks noGrp="1"/>
          </p:cNvSpPr>
          <p:nvPr>
            <p:ph type="sldNum" sz="quarter" idx="12"/>
          </p:nvPr>
        </p:nvSpPr>
        <p:spPr/>
        <p:txBody>
          <a:bodyPr/>
          <a:lstStyle/>
          <a:p>
            <a:fld id="{D7E71F0D-DE23-794B-A419-004BD3ED7878}" type="slidenum">
              <a:rPr lang="en-US" smtClean="0"/>
              <a:t>21</a:t>
            </a:fld>
            <a:endParaRPr lang="en-US"/>
          </a:p>
        </p:txBody>
      </p:sp>
    </p:spTree>
    <p:extLst>
      <p:ext uri="{BB962C8B-B14F-4D97-AF65-F5344CB8AC3E}">
        <p14:creationId xmlns:p14="http://schemas.microsoft.com/office/powerpoint/2010/main" val="288748664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7" end="7"/>
                                            </p:txEl>
                                          </p:spTgt>
                                        </p:tgtEl>
                                        <p:attrNameLst>
                                          <p:attrName>style.visibility</p:attrName>
                                        </p:attrNameLst>
                                      </p:cBhvr>
                                      <p:to>
                                        <p:strVal val="visible"/>
                                      </p:to>
                                    </p:set>
                                    <p:animEffect transition="in" filter="fade">
                                      <p:cBhvr>
                                        <p:cTn id="22" dur="500"/>
                                        <p:tgtEl>
                                          <p:spTgt spid="3">
                                            <p:txEl>
                                              <p:pRg st="7" end="7"/>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animEffect transition="in" filter="fade">
                                      <p:cBhvr>
                                        <p:cTn id="25"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2"/>
          <p:cNvPicPr>
            <a:picLocks noGrp="1" noChangeAspect="1" noChangeArrowheads="1"/>
          </p:cNvPicPr>
          <p:nvPr>
            <p:ph idx="1"/>
          </p:nvPr>
        </p:nvPicPr>
        <p:blipFill>
          <a:blip r:embed="rId3" cstate="print"/>
          <a:srcRect/>
          <a:stretch>
            <a:fillRect/>
          </a:stretch>
        </p:blipFill>
        <p:spPr bwMode="auto">
          <a:xfrm>
            <a:off x="928687" y="941641"/>
            <a:ext cx="7286625" cy="4925759"/>
          </a:xfrm>
          <a:prstGeom prst="rect">
            <a:avLst/>
          </a:prstGeom>
          <a:noFill/>
          <a:ln w="9525">
            <a:noFill/>
            <a:miter lim="800000"/>
            <a:headEnd/>
            <a:tailEnd/>
          </a:ln>
        </p:spPr>
      </p:pic>
      <p:sp>
        <p:nvSpPr>
          <p:cNvPr id="3" name="Slide Number Placeholder 2"/>
          <p:cNvSpPr>
            <a:spLocks noGrp="1"/>
          </p:cNvSpPr>
          <p:nvPr>
            <p:ph type="sldNum" sz="quarter" idx="12"/>
          </p:nvPr>
        </p:nvSpPr>
        <p:spPr/>
        <p:txBody>
          <a:bodyPr/>
          <a:lstStyle/>
          <a:p>
            <a:fld id="{D7E71F0D-DE23-794B-A419-004BD3ED7878}" type="slidenum">
              <a:rPr lang="en-US" smtClean="0"/>
              <a:t>22</a:t>
            </a:fld>
            <a:endParaRPr lang="en-US"/>
          </a:p>
        </p:txBody>
      </p:sp>
    </p:spTree>
    <p:extLst>
      <p:ext uri="{BB962C8B-B14F-4D97-AF65-F5344CB8AC3E}">
        <p14:creationId xmlns:p14="http://schemas.microsoft.com/office/powerpoint/2010/main" val="2387305878"/>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18318"/>
            <a:ext cx="8229600" cy="5821363"/>
          </a:xfrm>
        </p:spPr>
        <p:txBody>
          <a:bodyPr>
            <a:normAutofit fontScale="92500" lnSpcReduction="10000"/>
          </a:bodyPr>
          <a:lstStyle/>
          <a:p>
            <a:pPr marL="0">
              <a:buNone/>
            </a:pPr>
            <a:r>
              <a:rPr lang="en-US" i="1" dirty="0" smtClean="0"/>
              <a:t>“I prefer Louise, she’s better than a doctor, she explains more, and doctors are always in a hurry.” </a:t>
            </a:r>
          </a:p>
          <a:p>
            <a:pPr marL="0">
              <a:buNone/>
            </a:pPr>
            <a:endParaRPr lang="en-US" dirty="0" smtClean="0"/>
          </a:p>
          <a:p>
            <a:pPr marL="0">
              <a:buNone/>
            </a:pPr>
            <a:r>
              <a:rPr lang="en-US" i="1" dirty="0" smtClean="0"/>
              <a:t>“She tells me more than my doctor does.”</a:t>
            </a:r>
          </a:p>
          <a:p>
            <a:pPr marL="0"/>
            <a:endParaRPr lang="en-US" i="1" dirty="0" smtClean="0"/>
          </a:p>
          <a:p>
            <a:pPr marL="0">
              <a:buNone/>
            </a:pPr>
            <a:r>
              <a:rPr lang="en-US" i="1" dirty="0" smtClean="0"/>
              <a:t>“She treated me like a real person! She’s not like a computer. This is awesome work! This is really excellent.”</a:t>
            </a:r>
            <a:r>
              <a:rPr lang="en-US" dirty="0" smtClean="0"/>
              <a:t>  </a:t>
            </a:r>
          </a:p>
          <a:p>
            <a:pPr marL="0"/>
            <a:endParaRPr lang="en-US" dirty="0" smtClean="0"/>
          </a:p>
          <a:p>
            <a:pPr marL="0">
              <a:buNone/>
            </a:pPr>
            <a:r>
              <a:rPr lang="en-US" i="1" dirty="0" smtClean="0"/>
              <a:t>“Sometimes doctors just talk and assume you understand what they’re saying. With a computer you can go slow, go over things again and she checks that you understand.”</a:t>
            </a:r>
            <a:r>
              <a:rPr lang="en-US" dirty="0" smtClean="0"/>
              <a:t> </a:t>
            </a:r>
          </a:p>
          <a:p>
            <a:endParaRPr lang="en-US" dirty="0"/>
          </a:p>
        </p:txBody>
      </p:sp>
      <p:sp>
        <p:nvSpPr>
          <p:cNvPr id="2" name="Slide Number Placeholder 1"/>
          <p:cNvSpPr>
            <a:spLocks noGrp="1"/>
          </p:cNvSpPr>
          <p:nvPr>
            <p:ph type="sldNum" sz="quarter" idx="12"/>
          </p:nvPr>
        </p:nvSpPr>
        <p:spPr/>
        <p:txBody>
          <a:bodyPr/>
          <a:lstStyle/>
          <a:p>
            <a:fld id="{D7E71F0D-DE23-794B-A419-004BD3ED7878}" type="slidenum">
              <a:rPr lang="en-US" smtClean="0"/>
              <a:t>23</a:t>
            </a:fld>
            <a:endParaRPr lang="en-US"/>
          </a:p>
        </p:txBody>
      </p:sp>
    </p:spTree>
    <p:extLst>
      <p:ext uri="{BB962C8B-B14F-4D97-AF65-F5344CB8AC3E}">
        <p14:creationId xmlns:p14="http://schemas.microsoft.com/office/powerpoint/2010/main" val="9703664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a:xfrm>
            <a:off x="457200" y="518318"/>
            <a:ext cx="8229600" cy="5821363"/>
          </a:xfrm>
        </p:spPr>
        <p:txBody>
          <a:bodyPr>
            <a:normAutofit fontScale="92500" lnSpcReduction="10000"/>
          </a:bodyPr>
          <a:lstStyle/>
          <a:p>
            <a:pPr marL="0">
              <a:buNone/>
            </a:pPr>
            <a:r>
              <a:rPr lang="en-US" i="1" dirty="0" smtClean="0">
                <a:solidFill>
                  <a:schemeClr val="bg1">
                    <a:lumMod val="50000"/>
                  </a:schemeClr>
                </a:solidFill>
              </a:rPr>
              <a:t>“I prefer Louise, she’s better than a doctor, she explains more, and doctors are always in a hurry.” </a:t>
            </a:r>
          </a:p>
          <a:p>
            <a:pPr marL="0">
              <a:buNone/>
            </a:pPr>
            <a:endParaRPr lang="en-US" dirty="0" smtClean="0">
              <a:solidFill>
                <a:schemeClr val="bg1">
                  <a:lumMod val="50000"/>
                </a:schemeClr>
              </a:solidFill>
            </a:endParaRPr>
          </a:p>
          <a:p>
            <a:pPr marL="0">
              <a:buNone/>
            </a:pPr>
            <a:r>
              <a:rPr lang="en-US" i="1" dirty="0" smtClean="0">
                <a:solidFill>
                  <a:schemeClr val="bg1">
                    <a:lumMod val="50000"/>
                  </a:schemeClr>
                </a:solidFill>
              </a:rPr>
              <a:t>“She tells me more than my doctor does.”</a:t>
            </a:r>
          </a:p>
          <a:p>
            <a:pPr marL="0"/>
            <a:endParaRPr lang="en-US" i="1" dirty="0" smtClean="0">
              <a:solidFill>
                <a:schemeClr val="bg1">
                  <a:lumMod val="50000"/>
                </a:schemeClr>
              </a:solidFill>
            </a:endParaRPr>
          </a:p>
          <a:p>
            <a:pPr marL="0">
              <a:buNone/>
            </a:pPr>
            <a:r>
              <a:rPr lang="en-US" i="1" dirty="0" smtClean="0">
                <a:solidFill>
                  <a:schemeClr val="bg1">
                    <a:lumMod val="50000"/>
                  </a:schemeClr>
                </a:solidFill>
              </a:rPr>
              <a:t>“She treated me like a real person! She’s not like a computer. This is awesome work! This is really excellent.”</a:t>
            </a:r>
            <a:r>
              <a:rPr lang="en-US" dirty="0" smtClean="0">
                <a:solidFill>
                  <a:schemeClr val="bg1">
                    <a:lumMod val="50000"/>
                  </a:schemeClr>
                </a:solidFill>
              </a:rPr>
              <a:t>  </a:t>
            </a:r>
          </a:p>
          <a:p>
            <a:pPr marL="0"/>
            <a:endParaRPr lang="en-US" dirty="0" smtClean="0"/>
          </a:p>
          <a:p>
            <a:pPr marL="0">
              <a:buNone/>
            </a:pPr>
            <a:r>
              <a:rPr lang="en-US" i="1" dirty="0" smtClean="0"/>
              <a:t>“Sometimes doctors just talk and assume you understand what they’re saying. With a </a:t>
            </a:r>
            <a:r>
              <a:rPr lang="en-US" i="1" dirty="0" smtClean="0">
                <a:solidFill>
                  <a:schemeClr val="accent2"/>
                </a:solidFill>
              </a:rPr>
              <a:t>computer</a:t>
            </a:r>
            <a:r>
              <a:rPr lang="en-US" i="1" dirty="0" smtClean="0"/>
              <a:t> you can go slow, go over things again and </a:t>
            </a:r>
            <a:r>
              <a:rPr lang="en-US" i="1" dirty="0" smtClean="0">
                <a:solidFill>
                  <a:schemeClr val="accent2"/>
                </a:solidFill>
              </a:rPr>
              <a:t>she</a:t>
            </a:r>
            <a:r>
              <a:rPr lang="en-US" i="1" dirty="0" smtClean="0"/>
              <a:t> checks that you understand.”</a:t>
            </a:r>
            <a:r>
              <a:rPr lang="en-US" dirty="0" smtClean="0"/>
              <a:t> </a:t>
            </a:r>
          </a:p>
          <a:p>
            <a:endParaRPr lang="en-US" dirty="0"/>
          </a:p>
        </p:txBody>
      </p:sp>
      <p:sp>
        <p:nvSpPr>
          <p:cNvPr id="2" name="Slide Number Placeholder 1"/>
          <p:cNvSpPr>
            <a:spLocks noGrp="1"/>
          </p:cNvSpPr>
          <p:nvPr>
            <p:ph type="sldNum" sz="quarter" idx="12"/>
          </p:nvPr>
        </p:nvSpPr>
        <p:spPr/>
        <p:txBody>
          <a:bodyPr/>
          <a:lstStyle/>
          <a:p>
            <a:fld id="{D7E71F0D-DE23-794B-A419-004BD3ED7878}" type="slidenum">
              <a:rPr lang="en-US" smtClean="0"/>
              <a:t>24</a:t>
            </a:fld>
            <a:endParaRPr lang="en-US"/>
          </a:p>
        </p:txBody>
      </p:sp>
    </p:spTree>
    <p:extLst>
      <p:ext uri="{BB962C8B-B14F-4D97-AF65-F5344CB8AC3E}">
        <p14:creationId xmlns:p14="http://schemas.microsoft.com/office/powerpoint/2010/main" val="183349931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RelationalAgents.jpg"/>
          <p:cNvPicPr>
            <a:picLocks noChangeAspect="1"/>
          </p:cNvPicPr>
          <p:nvPr/>
        </p:nvPicPr>
        <p:blipFill rotWithShape="1">
          <a:blip r:embed="rId3"/>
          <a:srcRect l="61044" r="-6142"/>
          <a:stretch/>
        </p:blipFill>
        <p:spPr>
          <a:xfrm>
            <a:off x="5838656" y="1941441"/>
            <a:ext cx="3305344" cy="4525963"/>
          </a:xfrm>
          <a:prstGeom prst="rect">
            <a:avLst/>
          </a:prstGeom>
        </p:spPr>
      </p:pic>
      <p:sp>
        <p:nvSpPr>
          <p:cNvPr id="2" name="Title 1"/>
          <p:cNvSpPr>
            <a:spLocks noGrp="1"/>
          </p:cNvSpPr>
          <p:nvPr>
            <p:ph type="title"/>
          </p:nvPr>
        </p:nvSpPr>
        <p:spPr/>
        <p:txBody>
          <a:bodyPr>
            <a:normAutofit/>
          </a:bodyPr>
          <a:lstStyle/>
          <a:p>
            <a:pPr algn="r"/>
            <a:r>
              <a:rPr lang="en-US" dirty="0" smtClean="0"/>
              <a:t>ECA’s have potential</a:t>
            </a:r>
            <a:endParaRPr lang="en-US" dirty="0"/>
          </a:p>
        </p:txBody>
      </p:sp>
      <p:sp>
        <p:nvSpPr>
          <p:cNvPr id="3" name="Content Placeholder 2"/>
          <p:cNvSpPr>
            <a:spLocks noGrp="1"/>
          </p:cNvSpPr>
          <p:nvPr>
            <p:ph idx="1"/>
          </p:nvPr>
        </p:nvSpPr>
        <p:spPr/>
        <p:txBody>
          <a:bodyPr>
            <a:normAutofit/>
          </a:bodyPr>
          <a:lstStyle/>
          <a:p>
            <a:pPr marL="0" indent="0">
              <a:lnSpc>
                <a:spcPct val="70000"/>
              </a:lnSpc>
              <a:buNone/>
            </a:pPr>
            <a:endParaRPr lang="en-US" sz="4000" dirty="0" smtClean="0"/>
          </a:p>
          <a:p>
            <a:pPr marL="0" indent="0">
              <a:lnSpc>
                <a:spcPct val="70000"/>
              </a:lnSpc>
              <a:buNone/>
            </a:pPr>
            <a:r>
              <a:rPr lang="en-US" sz="4000" dirty="0" smtClean="0"/>
              <a:t>Can they collect </a:t>
            </a:r>
          </a:p>
          <a:p>
            <a:pPr marL="0" indent="0">
              <a:lnSpc>
                <a:spcPct val="70000"/>
              </a:lnSpc>
              <a:buNone/>
            </a:pPr>
            <a:r>
              <a:rPr lang="en-US" sz="4000" dirty="0" smtClean="0">
                <a:solidFill>
                  <a:srgbClr val="FF0000"/>
                </a:solidFill>
              </a:rPr>
              <a:t>self-reported</a:t>
            </a:r>
            <a:r>
              <a:rPr lang="en-US" sz="4000" dirty="0" smtClean="0"/>
              <a:t> health data? </a:t>
            </a:r>
          </a:p>
          <a:p>
            <a:pPr marL="0" indent="0">
              <a:lnSpc>
                <a:spcPct val="70000"/>
              </a:lnSpc>
              <a:buNone/>
            </a:pPr>
            <a:endParaRPr lang="en-US" sz="4000" dirty="0" smtClean="0"/>
          </a:p>
          <a:p>
            <a:pPr marL="0" indent="0">
              <a:lnSpc>
                <a:spcPct val="70000"/>
              </a:lnSpc>
              <a:buNone/>
            </a:pPr>
            <a:r>
              <a:rPr lang="en-US" sz="4000" dirty="0"/>
              <a:t>H</a:t>
            </a:r>
            <a:r>
              <a:rPr lang="en-US" sz="4000" dirty="0" smtClean="0"/>
              <a:t>ow will people </a:t>
            </a:r>
          </a:p>
          <a:p>
            <a:pPr marL="0" indent="0">
              <a:lnSpc>
                <a:spcPct val="70000"/>
              </a:lnSpc>
              <a:buNone/>
            </a:pPr>
            <a:r>
              <a:rPr lang="en-US" sz="4000" dirty="0" smtClean="0"/>
              <a:t>react to them </a:t>
            </a:r>
            <a:r>
              <a:rPr lang="en-US" sz="4000" dirty="0" smtClean="0">
                <a:solidFill>
                  <a:srgbClr val="FF0000"/>
                </a:solidFill>
              </a:rPr>
              <a:t>over time</a:t>
            </a:r>
            <a:r>
              <a:rPr lang="en-US" sz="4000" dirty="0" smtClean="0"/>
              <a:t>? </a:t>
            </a:r>
            <a:endParaRPr lang="en-US" sz="4000" dirty="0"/>
          </a:p>
        </p:txBody>
      </p:sp>
      <p:sp>
        <p:nvSpPr>
          <p:cNvPr id="5" name="Slide Number Placeholder 4"/>
          <p:cNvSpPr>
            <a:spLocks noGrp="1"/>
          </p:cNvSpPr>
          <p:nvPr>
            <p:ph type="sldNum" sz="quarter" idx="12"/>
          </p:nvPr>
        </p:nvSpPr>
        <p:spPr/>
        <p:txBody>
          <a:bodyPr/>
          <a:lstStyle/>
          <a:p>
            <a:fld id="{D7E71F0D-DE23-794B-A419-004BD3ED7878}" type="slidenum">
              <a:rPr lang="en-US" smtClean="0"/>
              <a:t>25</a:t>
            </a:fld>
            <a:endParaRPr lang="en-US"/>
          </a:p>
        </p:txBody>
      </p:sp>
    </p:spTree>
    <p:extLst>
      <p:ext uri="{BB962C8B-B14F-4D97-AF65-F5344CB8AC3E}">
        <p14:creationId xmlns:p14="http://schemas.microsoft.com/office/powerpoint/2010/main" val="4128871101"/>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88" y="274638"/>
            <a:ext cx="8669750" cy="1143000"/>
          </a:xfrm>
        </p:spPr>
        <p:txBody>
          <a:bodyPr>
            <a:noAutofit/>
          </a:bodyPr>
          <a:lstStyle/>
          <a:p>
            <a:pPr algn="r"/>
            <a:endParaRPr lang="en-US" sz="3600" b="1" dirty="0"/>
          </a:p>
        </p:txBody>
      </p:sp>
      <p:sp>
        <p:nvSpPr>
          <p:cNvPr id="3" name="Content Placeholder 2"/>
          <p:cNvSpPr>
            <a:spLocks noGrp="1"/>
          </p:cNvSpPr>
          <p:nvPr>
            <p:ph idx="1"/>
          </p:nvPr>
        </p:nvSpPr>
        <p:spPr>
          <a:xfrm>
            <a:off x="705556" y="2013127"/>
            <a:ext cx="7704665" cy="4525963"/>
          </a:xfrm>
        </p:spPr>
        <p:txBody>
          <a:bodyPr>
            <a:normAutofit/>
          </a:bodyPr>
          <a:lstStyle/>
          <a:p>
            <a:pPr algn="ctr">
              <a:buNone/>
            </a:pPr>
            <a:endParaRPr lang="en-US" sz="3600" dirty="0" smtClean="0"/>
          </a:p>
          <a:p>
            <a:pPr algn="ctr">
              <a:buNone/>
            </a:pPr>
            <a:r>
              <a:rPr lang="en-US" sz="3600" b="1" dirty="0"/>
              <a:t>Experiment I </a:t>
            </a:r>
            <a:endParaRPr lang="en-US" sz="3600" b="1" dirty="0" smtClean="0"/>
          </a:p>
          <a:p>
            <a:pPr algn="ctr">
              <a:buNone/>
            </a:pPr>
            <a:endParaRPr lang="en-US" sz="3600" b="1" dirty="0"/>
          </a:p>
          <a:p>
            <a:pPr algn="ctr">
              <a:buNone/>
            </a:pPr>
            <a:r>
              <a:rPr lang="en-US" sz="3600" b="1" dirty="0" smtClean="0"/>
              <a:t>Self-reported </a:t>
            </a:r>
            <a:r>
              <a:rPr lang="en-US" sz="3600" b="1" dirty="0"/>
              <a:t>d</a:t>
            </a:r>
            <a:r>
              <a:rPr lang="en-US" sz="3600" b="1" dirty="0" smtClean="0"/>
              <a:t>ata quality and changes over time</a:t>
            </a:r>
          </a:p>
          <a:p>
            <a:pPr algn="ctr">
              <a:buNone/>
            </a:pPr>
            <a:endParaRPr lang="en-US" sz="2800" b="1" dirty="0"/>
          </a:p>
        </p:txBody>
      </p:sp>
      <p:sp>
        <p:nvSpPr>
          <p:cNvPr id="4" name="Slide Number Placeholder 3"/>
          <p:cNvSpPr>
            <a:spLocks noGrp="1"/>
          </p:cNvSpPr>
          <p:nvPr>
            <p:ph type="sldNum" sz="quarter" idx="12"/>
          </p:nvPr>
        </p:nvSpPr>
        <p:spPr/>
        <p:txBody>
          <a:bodyPr/>
          <a:lstStyle/>
          <a:p>
            <a:fld id="{D7E71F0D-DE23-794B-A419-004BD3ED7878}" type="slidenum">
              <a:rPr lang="en-US" smtClean="0"/>
              <a:t>26</a:t>
            </a:fld>
            <a:endParaRPr lang="en-US"/>
          </a:p>
        </p:txBody>
      </p:sp>
    </p:spTree>
    <p:extLst>
      <p:ext uri="{BB962C8B-B14F-4D97-AF65-F5344CB8AC3E}">
        <p14:creationId xmlns:p14="http://schemas.microsoft.com/office/powerpoint/2010/main" val="28474444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3" end="3"/>
                                            </p:txEl>
                                          </p:spTgt>
                                        </p:tgtEl>
                                        <p:attrNameLst>
                                          <p:attrName>style.visibility</p:attrName>
                                        </p:attrNameLst>
                                      </p:cBhvr>
                                      <p:to>
                                        <p:strVal val="visible"/>
                                      </p:to>
                                    </p:set>
                                    <p:animEffect transition="in" filter="fade">
                                      <p:cBhvr>
                                        <p:cTn id="12"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Study Design</a:t>
            </a:r>
            <a:endParaRPr lang="en-US" dirty="0"/>
          </a:p>
        </p:txBody>
      </p:sp>
      <p:pic>
        <p:nvPicPr>
          <p:cNvPr id="8" name="Content Placeholder 7"/>
          <p:cNvPicPr>
            <a:picLocks noGrp="1" noChangeAspect="1"/>
          </p:cNvPicPr>
          <p:nvPr>
            <p:ph idx="1"/>
          </p:nvPr>
        </p:nvPicPr>
        <p:blipFill rotWithShape="1">
          <a:blip r:embed="rId3"/>
          <a:srcRect l="225" r="-491"/>
          <a:stretch/>
        </p:blipFill>
        <p:spPr>
          <a:xfrm>
            <a:off x="502552" y="2824085"/>
            <a:ext cx="4259358" cy="3306834"/>
          </a:xfrm>
        </p:spPr>
      </p:pic>
      <p:pic>
        <p:nvPicPr>
          <p:cNvPr id="9" name="Content Placeholder 3"/>
          <p:cNvPicPr>
            <a:picLocks noChangeAspect="1"/>
          </p:cNvPicPr>
          <p:nvPr/>
        </p:nvPicPr>
        <p:blipFill>
          <a:blip r:embed="rId4"/>
          <a:srcRect l="-97239" r="-97239"/>
          <a:stretch>
            <a:fillRect/>
          </a:stretch>
        </p:blipFill>
        <p:spPr>
          <a:xfrm>
            <a:off x="4317275" y="4538451"/>
            <a:ext cx="2895600" cy="1592468"/>
          </a:xfrm>
          <a:prstGeom prst="rect">
            <a:avLst/>
          </a:prstGeom>
        </p:spPr>
      </p:pic>
      <p:sp>
        <p:nvSpPr>
          <p:cNvPr id="3" name="TextBox 2"/>
          <p:cNvSpPr txBox="1"/>
          <p:nvPr/>
        </p:nvSpPr>
        <p:spPr>
          <a:xfrm>
            <a:off x="394911" y="2048923"/>
            <a:ext cx="6881537" cy="461665"/>
          </a:xfrm>
          <a:prstGeom prst="rect">
            <a:avLst/>
          </a:prstGeom>
          <a:noFill/>
        </p:spPr>
        <p:txBody>
          <a:bodyPr wrap="square" rtlCol="0">
            <a:spAutoFit/>
          </a:bodyPr>
          <a:lstStyle/>
          <a:p>
            <a:r>
              <a:rPr lang="en-US" sz="2400" dirty="0" smtClean="0"/>
              <a:t>Daily chat with a virtual exercise counselor</a:t>
            </a:r>
            <a:endParaRPr lang="en-US" sz="2400" dirty="0"/>
          </a:p>
        </p:txBody>
      </p:sp>
      <p:sp>
        <p:nvSpPr>
          <p:cNvPr id="4" name="Slide Number Placeholder 3"/>
          <p:cNvSpPr>
            <a:spLocks noGrp="1"/>
          </p:cNvSpPr>
          <p:nvPr>
            <p:ph type="sldNum" sz="quarter" idx="12"/>
          </p:nvPr>
        </p:nvSpPr>
        <p:spPr/>
        <p:txBody>
          <a:bodyPr/>
          <a:lstStyle/>
          <a:p>
            <a:fld id="{D7E71F0D-DE23-794B-A419-004BD3ED7878}" type="slidenum">
              <a:rPr lang="en-US" smtClean="0"/>
              <a:t>27</a:t>
            </a:fld>
            <a:endParaRPr lang="en-US"/>
          </a:p>
        </p:txBody>
      </p:sp>
    </p:spTree>
    <p:extLst>
      <p:ext uri="{BB962C8B-B14F-4D97-AF65-F5344CB8AC3E}">
        <p14:creationId xmlns:p14="http://schemas.microsoft.com/office/powerpoint/2010/main" val="18018075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Content Placeholder 3"/>
          <p:cNvPicPr>
            <a:picLocks noGrp="1" noChangeAspect="1"/>
          </p:cNvPicPr>
          <p:nvPr>
            <p:ph idx="1"/>
          </p:nvPr>
        </p:nvPicPr>
        <p:blipFill rotWithShape="1">
          <a:blip r:embed="rId3"/>
          <a:srcRect l="-165" r="-67"/>
          <a:stretch/>
        </p:blipFill>
        <p:spPr>
          <a:xfrm>
            <a:off x="4848115" y="2167212"/>
            <a:ext cx="3838685" cy="2981250"/>
          </a:xfrm>
        </p:spPr>
      </p:pic>
      <p:pic>
        <p:nvPicPr>
          <p:cNvPr id="5" name="Content Placeholder 7"/>
          <p:cNvPicPr>
            <a:picLocks noChangeAspect="1"/>
          </p:cNvPicPr>
          <p:nvPr/>
        </p:nvPicPr>
        <p:blipFill rotWithShape="1">
          <a:blip r:embed="rId4"/>
          <a:srcRect l="225" r="-491"/>
          <a:stretch/>
        </p:blipFill>
        <p:spPr>
          <a:xfrm>
            <a:off x="457200" y="2193723"/>
            <a:ext cx="3805843" cy="2954739"/>
          </a:xfrm>
          <a:prstGeom prst="rect">
            <a:avLst/>
          </a:prstGeom>
        </p:spPr>
      </p:pic>
      <p:sp>
        <p:nvSpPr>
          <p:cNvPr id="6" name="Rounded Rectangular Callout 5"/>
          <p:cNvSpPr/>
          <p:nvPr/>
        </p:nvSpPr>
        <p:spPr>
          <a:xfrm>
            <a:off x="457200" y="1355523"/>
            <a:ext cx="3805843" cy="811689"/>
          </a:xfrm>
          <a:prstGeom prst="wedgeRoundRectCallout">
            <a:avLst>
              <a:gd name="adj1" fmla="val -21429"/>
              <a:gd name="adj2" fmla="val 82060"/>
              <a:gd name="adj3" fmla="val 16667"/>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smtClean="0"/>
              <a:t>Do you have time for one last question?</a:t>
            </a:r>
            <a:endParaRPr lang="en-US" sz="1600" dirty="0"/>
          </a:p>
        </p:txBody>
      </p:sp>
      <p:sp>
        <p:nvSpPr>
          <p:cNvPr id="3" name="Slide Number Placeholder 2"/>
          <p:cNvSpPr>
            <a:spLocks noGrp="1"/>
          </p:cNvSpPr>
          <p:nvPr>
            <p:ph type="sldNum" sz="quarter" idx="12"/>
          </p:nvPr>
        </p:nvSpPr>
        <p:spPr/>
        <p:txBody>
          <a:bodyPr/>
          <a:lstStyle/>
          <a:p>
            <a:fld id="{D7E71F0D-DE23-794B-A419-004BD3ED7878}" type="slidenum">
              <a:rPr lang="en-US" smtClean="0"/>
              <a:t>28</a:t>
            </a:fld>
            <a:endParaRPr lang="en-US"/>
          </a:p>
        </p:txBody>
      </p:sp>
    </p:spTree>
    <p:extLst>
      <p:ext uri="{BB962C8B-B14F-4D97-AF65-F5344CB8AC3E}">
        <p14:creationId xmlns:p14="http://schemas.microsoft.com/office/powerpoint/2010/main" val="1993402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Estimate time spent walking</a:t>
            </a:r>
            <a:endParaRPr lang="en-US" dirty="0"/>
          </a:p>
        </p:txBody>
      </p:sp>
      <p:pic>
        <p:nvPicPr>
          <p:cNvPr id="4" name="Content Placeholder 3"/>
          <p:cNvPicPr>
            <a:picLocks noGrp="1" noChangeAspect="1"/>
          </p:cNvPicPr>
          <p:nvPr>
            <p:ph idx="1"/>
          </p:nvPr>
        </p:nvPicPr>
        <p:blipFill rotWithShape="1">
          <a:blip r:embed="rId3"/>
          <a:srcRect l="-71" r="-71"/>
          <a:stretch/>
        </p:blipFill>
        <p:spPr>
          <a:xfrm>
            <a:off x="4865077" y="2148343"/>
            <a:ext cx="3821723" cy="2970733"/>
          </a:xfrm>
        </p:spPr>
      </p:pic>
      <p:pic>
        <p:nvPicPr>
          <p:cNvPr id="5" name="Picture 4"/>
          <p:cNvPicPr>
            <a:picLocks noChangeAspect="1"/>
          </p:cNvPicPr>
          <p:nvPr/>
        </p:nvPicPr>
        <p:blipFill>
          <a:blip r:embed="rId4"/>
          <a:stretch>
            <a:fillRect/>
          </a:stretch>
        </p:blipFill>
        <p:spPr>
          <a:xfrm>
            <a:off x="457201" y="2168769"/>
            <a:ext cx="3790096" cy="2950308"/>
          </a:xfrm>
          <a:prstGeom prst="rect">
            <a:avLst/>
          </a:prstGeom>
        </p:spPr>
      </p:pic>
      <p:sp>
        <p:nvSpPr>
          <p:cNvPr id="3" name="Slide Number Placeholder 2"/>
          <p:cNvSpPr>
            <a:spLocks noGrp="1"/>
          </p:cNvSpPr>
          <p:nvPr>
            <p:ph type="sldNum" sz="quarter" idx="12"/>
          </p:nvPr>
        </p:nvSpPr>
        <p:spPr/>
        <p:txBody>
          <a:bodyPr/>
          <a:lstStyle/>
          <a:p>
            <a:fld id="{D7E71F0D-DE23-794B-A419-004BD3ED7878}" type="slidenum">
              <a:rPr lang="en-US" smtClean="0"/>
              <a:t>29</a:t>
            </a:fld>
            <a:endParaRPr lang="en-US"/>
          </a:p>
        </p:txBody>
      </p:sp>
    </p:spTree>
    <p:extLst>
      <p:ext uri="{BB962C8B-B14F-4D97-AF65-F5344CB8AC3E}">
        <p14:creationId xmlns:p14="http://schemas.microsoft.com/office/powerpoint/2010/main" val="175816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itle 1"/>
          <p:cNvSpPr>
            <a:spLocks noGrp="1"/>
          </p:cNvSpPr>
          <p:nvPr>
            <p:ph type="title"/>
          </p:nvPr>
        </p:nvSpPr>
        <p:spPr/>
        <p:txBody>
          <a:bodyPr>
            <a:normAutofit fontScale="90000"/>
          </a:bodyPr>
          <a:lstStyle/>
          <a:p>
            <a:pPr algn="r"/>
            <a:r>
              <a:rPr lang="en-US" dirty="0" smtClean="0">
                <a:latin typeface="Calibri" charset="0"/>
              </a:rPr>
              <a:t/>
            </a:r>
            <a:br>
              <a:rPr lang="en-US" dirty="0" smtClean="0">
                <a:latin typeface="Calibri" charset="0"/>
              </a:rPr>
            </a:br>
            <a:endParaRPr lang="en-US" dirty="0">
              <a:latin typeface="Calibri" charset="0"/>
            </a:endParaRPr>
          </a:p>
        </p:txBody>
      </p:sp>
      <p:sp>
        <p:nvSpPr>
          <p:cNvPr id="3" name="Content Placeholder 2"/>
          <p:cNvSpPr>
            <a:spLocks noGrp="1"/>
          </p:cNvSpPr>
          <p:nvPr>
            <p:ph sz="half" idx="1"/>
          </p:nvPr>
        </p:nvSpPr>
        <p:spPr/>
        <p:txBody>
          <a:bodyPr rtlCol="0">
            <a:normAutofit/>
          </a:bodyPr>
          <a:lstStyle/>
          <a:p>
            <a:pPr lvl="3" fontAlgn="auto">
              <a:spcAft>
                <a:spcPts val="0"/>
              </a:spcAft>
              <a:buFont typeface="Arial"/>
              <a:buChar char="–"/>
              <a:defRPr/>
            </a:pPr>
            <a:endParaRPr lang="en-US" dirty="0" smtClean="0">
              <a:ea typeface="+mn-ea"/>
            </a:endParaRPr>
          </a:p>
          <a:p>
            <a:pPr lvl="3" fontAlgn="auto">
              <a:spcAft>
                <a:spcPts val="0"/>
              </a:spcAft>
              <a:buFont typeface="Arial"/>
              <a:buNone/>
              <a:defRPr/>
            </a:pPr>
            <a:r>
              <a:rPr lang="en-US" dirty="0" smtClean="0">
                <a:ea typeface="+mn-ea"/>
              </a:rPr>
              <a:t>		</a:t>
            </a:r>
          </a:p>
        </p:txBody>
      </p:sp>
      <p:sp>
        <p:nvSpPr>
          <p:cNvPr id="2" name="Slide Number Placeholder 1"/>
          <p:cNvSpPr>
            <a:spLocks noGrp="1"/>
          </p:cNvSpPr>
          <p:nvPr>
            <p:ph type="sldNum" sz="quarter" idx="12"/>
          </p:nvPr>
        </p:nvSpPr>
        <p:spPr/>
        <p:txBody>
          <a:bodyPr/>
          <a:lstStyle/>
          <a:p>
            <a:fld id="{D7E71F0D-DE23-794B-A419-004BD3ED7878}" type="slidenum">
              <a:rPr lang="en-US" smtClean="0"/>
              <a:t>3</a:t>
            </a:fld>
            <a:endParaRPr lang="en-US"/>
          </a:p>
        </p:txBody>
      </p:sp>
      <p:sp>
        <p:nvSpPr>
          <p:cNvPr id="10" name="Content Placeholder 5"/>
          <p:cNvSpPr txBox="1">
            <a:spLocks/>
          </p:cNvSpPr>
          <p:nvPr/>
        </p:nvSpPr>
        <p:spPr>
          <a:xfrm>
            <a:off x="1348278" y="1600200"/>
            <a:ext cx="7338521" cy="4525963"/>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28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4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0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18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18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18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18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1800" kern="1200">
                <a:solidFill>
                  <a:schemeClr val="tx1"/>
                </a:solidFill>
                <a:latin typeface="+mn-lt"/>
                <a:ea typeface="+mn-ea"/>
                <a:cs typeface="+mn-cs"/>
              </a:defRPr>
            </a:lvl9pPr>
          </a:lstStyle>
          <a:p>
            <a:pPr marL="0" indent="0">
              <a:lnSpc>
                <a:spcPct val="80000"/>
              </a:lnSpc>
              <a:buFont typeface="Arial"/>
              <a:buNone/>
            </a:pPr>
            <a:endParaRPr lang="en-US" sz="2600" dirty="0">
              <a:latin typeface="Calibri" charset="0"/>
            </a:endParaRPr>
          </a:p>
          <a:p>
            <a:pPr marL="0" indent="0">
              <a:lnSpc>
                <a:spcPct val="80000"/>
              </a:lnSpc>
              <a:buFont typeface="Arial"/>
              <a:buNone/>
            </a:pPr>
            <a:r>
              <a:rPr lang="en-US" sz="4000" dirty="0" smtClean="0">
                <a:latin typeface="Calibri" charset="0"/>
              </a:rPr>
              <a:t>Primary care offices are overbooked and patients get only minutes with their physician. </a:t>
            </a:r>
          </a:p>
          <a:p>
            <a:pPr marL="800100" lvl="2" indent="0">
              <a:lnSpc>
                <a:spcPct val="80000"/>
              </a:lnSpc>
              <a:buFont typeface="Arial"/>
              <a:buNone/>
            </a:pPr>
            <a:r>
              <a:rPr lang="en-US" sz="1800" dirty="0" err="1" smtClean="0">
                <a:latin typeface="Calibri" charset="0"/>
              </a:rPr>
              <a:t>Bodenheimer</a:t>
            </a:r>
            <a:r>
              <a:rPr lang="en-US" sz="1800" dirty="0" smtClean="0">
                <a:latin typeface="Calibri" charset="0"/>
              </a:rPr>
              <a:t> et al, 2002</a:t>
            </a:r>
          </a:p>
          <a:p>
            <a:pPr marL="800100" lvl="2" indent="0">
              <a:lnSpc>
                <a:spcPct val="80000"/>
              </a:lnSpc>
              <a:buFont typeface="Arial"/>
              <a:buNone/>
            </a:pPr>
            <a:r>
              <a:rPr lang="en-US" sz="1800" dirty="0" err="1" smtClean="0">
                <a:latin typeface="Calibri" charset="0"/>
              </a:rPr>
              <a:t>Ostbye</a:t>
            </a:r>
            <a:r>
              <a:rPr lang="en-US" sz="1800" dirty="0" smtClean="0">
                <a:latin typeface="Calibri" charset="0"/>
              </a:rPr>
              <a:t> et al, 2005</a:t>
            </a:r>
          </a:p>
          <a:p>
            <a:pPr marL="0" indent="0">
              <a:lnSpc>
                <a:spcPct val="80000"/>
              </a:lnSpc>
              <a:buFont typeface="Arial"/>
              <a:buNone/>
            </a:pPr>
            <a:endParaRPr lang="en-US" sz="2600" dirty="0">
              <a:latin typeface="Calibri" charset="0"/>
            </a:endParaRPr>
          </a:p>
        </p:txBody>
      </p:sp>
    </p:spTree>
    <p:custDataLst>
      <p:tags r:id="rId1"/>
    </p:custDataLst>
    <p:extLst>
      <p:ext uri="{BB962C8B-B14F-4D97-AF65-F5344CB8AC3E}">
        <p14:creationId xmlns:p14="http://schemas.microsoft.com/office/powerpoint/2010/main" val="133262826"/>
      </p:ext>
    </p:extLst>
  </p:cSld>
  <p:clrMapOvr>
    <a:masterClrMapping/>
  </p:clrMapOvr>
  <p:transition xmlns:p14="http://schemas.microsoft.com/office/powerpoint/2010/main">
    <p:fade/>
  </p:transition>
  <p:timing>
    <p:tnLst>
      <p:par>
        <p:cTn xmlns:p14="http://schemas.microsoft.com/office/powerpoint/2010/mai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Participants</a:t>
            </a:r>
            <a:endParaRPr lang="en-US" dirty="0"/>
          </a:p>
        </p:txBody>
      </p:sp>
      <p:sp>
        <p:nvSpPr>
          <p:cNvPr id="3" name="Content Placeholder 2"/>
          <p:cNvSpPr>
            <a:spLocks noGrp="1"/>
          </p:cNvSpPr>
          <p:nvPr>
            <p:ph idx="1"/>
          </p:nvPr>
        </p:nvSpPr>
        <p:spPr/>
        <p:txBody>
          <a:bodyPr/>
          <a:lstStyle/>
          <a:p>
            <a:pPr marL="0" indent="0">
              <a:lnSpc>
                <a:spcPct val="140000"/>
              </a:lnSpc>
              <a:buNone/>
            </a:pPr>
            <a:r>
              <a:rPr lang="en-US" dirty="0" smtClean="0"/>
              <a:t>25 people </a:t>
            </a:r>
            <a:r>
              <a:rPr lang="en-US" sz="2400" dirty="0" smtClean="0"/>
              <a:t>(23 women)</a:t>
            </a:r>
          </a:p>
          <a:p>
            <a:pPr marL="0" indent="0">
              <a:lnSpc>
                <a:spcPct val="140000"/>
              </a:lnSpc>
              <a:buNone/>
            </a:pPr>
            <a:r>
              <a:rPr lang="en-US" dirty="0" smtClean="0"/>
              <a:t>Ages 55-68</a:t>
            </a:r>
          </a:p>
          <a:p>
            <a:pPr marL="0" indent="0">
              <a:lnSpc>
                <a:spcPct val="140000"/>
              </a:lnSpc>
              <a:buNone/>
            </a:pPr>
            <a:r>
              <a:rPr lang="en-US" dirty="0" smtClean="0"/>
              <a:t>$1/day, 6-week long study</a:t>
            </a:r>
            <a:endParaRPr lang="en-US" dirty="0"/>
          </a:p>
        </p:txBody>
      </p:sp>
      <p:sp>
        <p:nvSpPr>
          <p:cNvPr id="4" name="Slide Number Placeholder 3"/>
          <p:cNvSpPr>
            <a:spLocks noGrp="1"/>
          </p:cNvSpPr>
          <p:nvPr>
            <p:ph type="sldNum" sz="quarter" idx="12"/>
          </p:nvPr>
        </p:nvSpPr>
        <p:spPr/>
        <p:txBody>
          <a:bodyPr/>
          <a:lstStyle/>
          <a:p>
            <a:fld id="{D7E71F0D-DE23-794B-A419-004BD3ED7878}" type="slidenum">
              <a:rPr lang="en-US" smtClean="0"/>
              <a:t>30</a:t>
            </a:fld>
            <a:endParaRPr lang="en-US"/>
          </a:p>
        </p:txBody>
      </p:sp>
    </p:spTree>
    <p:extLst>
      <p:ext uri="{BB962C8B-B14F-4D97-AF65-F5344CB8AC3E}">
        <p14:creationId xmlns:p14="http://schemas.microsoft.com/office/powerpoint/2010/main" val="473496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Research Question 1</a:t>
            </a:r>
            <a:endParaRPr lang="en-US" dirty="0"/>
          </a:p>
        </p:txBody>
      </p:sp>
      <p:sp>
        <p:nvSpPr>
          <p:cNvPr id="3" name="Content Placeholder 2"/>
          <p:cNvSpPr>
            <a:spLocks noGrp="1"/>
          </p:cNvSpPr>
          <p:nvPr>
            <p:ph idx="1"/>
          </p:nvPr>
        </p:nvSpPr>
        <p:spPr/>
        <p:txBody>
          <a:bodyPr/>
          <a:lstStyle/>
          <a:p>
            <a:pPr marL="0" indent="0" algn="r">
              <a:spcBef>
                <a:spcPts val="0"/>
              </a:spcBef>
              <a:buNone/>
            </a:pPr>
            <a:r>
              <a:rPr lang="en-US" dirty="0" smtClean="0"/>
              <a:t>Given a participant's walking behavior on day </a:t>
            </a:r>
            <a:r>
              <a:rPr lang="en-US" i="1" dirty="0" smtClean="0"/>
              <a:t>n</a:t>
            </a:r>
            <a:r>
              <a:rPr lang="en-US" dirty="0" smtClean="0"/>
              <a:t>, what’s the likelihood they will use the system </a:t>
            </a:r>
          </a:p>
          <a:p>
            <a:pPr marL="0" indent="0" algn="r">
              <a:spcBef>
                <a:spcPts val="0"/>
              </a:spcBef>
              <a:buNone/>
            </a:pPr>
            <a:r>
              <a:rPr lang="en-US" dirty="0" smtClean="0"/>
              <a:t>on day </a:t>
            </a:r>
            <a:r>
              <a:rPr lang="en-US" i="1" dirty="0" smtClean="0"/>
              <a:t>n+1</a:t>
            </a:r>
            <a:r>
              <a:rPr lang="en-US" dirty="0" smtClean="0"/>
              <a:t>?</a:t>
            </a:r>
            <a:endParaRPr lang="en-US" i="1" dirty="0"/>
          </a:p>
        </p:txBody>
      </p:sp>
      <p:sp>
        <p:nvSpPr>
          <p:cNvPr id="4" name="Slide Number Placeholder 3"/>
          <p:cNvSpPr>
            <a:spLocks noGrp="1"/>
          </p:cNvSpPr>
          <p:nvPr>
            <p:ph type="sldNum" sz="quarter" idx="12"/>
          </p:nvPr>
        </p:nvSpPr>
        <p:spPr/>
        <p:txBody>
          <a:bodyPr/>
          <a:lstStyle/>
          <a:p>
            <a:fld id="{D7E71F0D-DE23-794B-A419-004BD3ED7878}" type="slidenum">
              <a:rPr lang="en-US" smtClean="0"/>
              <a:t>31</a:t>
            </a:fld>
            <a:endParaRPr lang="en-US"/>
          </a:p>
        </p:txBody>
      </p:sp>
    </p:spTree>
    <p:extLst>
      <p:ext uri="{BB962C8B-B14F-4D97-AF65-F5344CB8AC3E}">
        <p14:creationId xmlns:p14="http://schemas.microsoft.com/office/powerpoint/2010/main" val="3884126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rcRect t="1588" b="1588"/>
          <a:stretch>
            <a:fillRect/>
          </a:stretch>
        </p:blipFill>
        <p:spPr>
          <a:xfrm>
            <a:off x="0" y="762000"/>
            <a:ext cx="9615152" cy="5287963"/>
          </a:xfrm>
        </p:spPr>
      </p:pic>
      <p:sp>
        <p:nvSpPr>
          <p:cNvPr id="3" name="Left Bracket 2"/>
          <p:cNvSpPr/>
          <p:nvPr/>
        </p:nvSpPr>
        <p:spPr>
          <a:xfrm>
            <a:off x="715433" y="762000"/>
            <a:ext cx="516467" cy="4783667"/>
          </a:xfrm>
          <a:prstGeom prst="leftBracket">
            <a:avLst/>
          </a:prstGeom>
          <a:ln w="57150" cmpd="sng"/>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sp>
        <p:nvSpPr>
          <p:cNvPr id="5" name="Left Bracket 4"/>
          <p:cNvSpPr/>
          <p:nvPr/>
        </p:nvSpPr>
        <p:spPr>
          <a:xfrm rot="16200000">
            <a:off x="4580467" y="1833030"/>
            <a:ext cx="516467" cy="7213600"/>
          </a:xfrm>
          <a:prstGeom prst="leftBracket">
            <a:avLst/>
          </a:prstGeom>
          <a:ln w="57150" cmpd="sng"/>
        </p:spPr>
        <p:style>
          <a:lnRef idx="2">
            <a:schemeClr val="accent2"/>
          </a:lnRef>
          <a:fillRef idx="0">
            <a:schemeClr val="accent2"/>
          </a:fillRef>
          <a:effectRef idx="1">
            <a:schemeClr val="accent2"/>
          </a:effectRef>
          <a:fontRef idx="minor">
            <a:schemeClr val="tx1"/>
          </a:fontRef>
        </p:style>
        <p:txBody>
          <a:bodyPr rtlCol="0" anchor="ctr"/>
          <a:lstStyle/>
          <a:p>
            <a:pPr algn="ctr"/>
            <a:endParaRPr lang="en-US"/>
          </a:p>
        </p:txBody>
      </p:sp>
      <p:pic>
        <p:nvPicPr>
          <p:cNvPr id="6" name="Picture 5"/>
          <p:cNvPicPr>
            <a:picLocks noChangeAspect="1"/>
          </p:cNvPicPr>
          <p:nvPr/>
        </p:nvPicPr>
        <p:blipFill>
          <a:blip r:embed="rId4"/>
          <a:stretch>
            <a:fillRect/>
          </a:stretch>
        </p:blipFill>
        <p:spPr>
          <a:xfrm>
            <a:off x="2561827" y="158953"/>
            <a:ext cx="1090777" cy="849089"/>
          </a:xfrm>
          <a:prstGeom prst="rect">
            <a:avLst/>
          </a:prstGeom>
        </p:spPr>
      </p:pic>
      <p:pic>
        <p:nvPicPr>
          <p:cNvPr id="7" name="Content Placeholder 3"/>
          <p:cNvPicPr>
            <a:picLocks noChangeAspect="1"/>
          </p:cNvPicPr>
          <p:nvPr/>
        </p:nvPicPr>
        <p:blipFill rotWithShape="1">
          <a:blip r:embed="rId5"/>
          <a:srcRect l="-71" r="-71"/>
          <a:stretch/>
        </p:blipFill>
        <p:spPr>
          <a:xfrm>
            <a:off x="5984531" y="158954"/>
            <a:ext cx="1092317" cy="849089"/>
          </a:xfrm>
          <a:prstGeom prst="rect">
            <a:avLst/>
          </a:prstGeom>
        </p:spPr>
      </p:pic>
      <p:sp>
        <p:nvSpPr>
          <p:cNvPr id="8" name="Slide Number Placeholder 7"/>
          <p:cNvSpPr>
            <a:spLocks noGrp="1"/>
          </p:cNvSpPr>
          <p:nvPr>
            <p:ph type="sldNum" sz="quarter" idx="12"/>
          </p:nvPr>
        </p:nvSpPr>
        <p:spPr/>
        <p:txBody>
          <a:bodyPr/>
          <a:lstStyle/>
          <a:p>
            <a:fld id="{D7E71F0D-DE23-794B-A419-004BD3ED7878}" type="slidenum">
              <a:rPr lang="en-US" smtClean="0"/>
              <a:t>32</a:t>
            </a:fld>
            <a:endParaRPr lang="en-US"/>
          </a:p>
        </p:txBody>
      </p:sp>
    </p:spTree>
    <p:extLst>
      <p:ext uri="{BB962C8B-B14F-4D97-AF65-F5344CB8AC3E}">
        <p14:creationId xmlns:p14="http://schemas.microsoft.com/office/powerpoint/2010/main" val="189678280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mph" presetSubtype="0" nodeType="withEffect">
                                  <p:stCondLst>
                                    <p:cond delay="0"/>
                                  </p:stCondLst>
                                  <p:childTnLst>
                                    <p:set>
                                      <p:cBhvr rctx="PPT">
                                        <p:cTn id="6" dur="indefinite"/>
                                        <p:tgtEl>
                                          <p:spTgt spid="4"/>
                                        </p:tgtEl>
                                        <p:attrNameLst>
                                          <p:attrName>style.opacity</p:attrName>
                                        </p:attrNameLst>
                                      </p:cBhvr>
                                      <p:to>
                                        <p:strVal val="0.5"/>
                                      </p:to>
                                    </p:set>
                                    <p:animEffect filter="image" prLst="opacity: 0.5">
                                      <p:cBhvr rctx="IE">
                                        <p:cTn id="7" dur="indefinite"/>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xit" presetSubtype="0" fill="hold" grpId="1" nodeType="withEffect">
                                  <p:stCondLst>
                                    <p:cond delay="0"/>
                                  </p:stCondLst>
                                  <p:childTnLst>
                                    <p:animEffect transition="out" filter="fade">
                                      <p:cBhvr>
                                        <p:cTn id="17" dur="500"/>
                                        <p:tgtEl>
                                          <p:spTgt spid="3"/>
                                        </p:tgtEl>
                                      </p:cBhvr>
                                    </p:animEffect>
                                    <p:set>
                                      <p:cBhvr>
                                        <p:cTn id="1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5" grpId="0" animBg="1"/>
    </p:bld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rcRect t="1588" b="1588"/>
          <a:stretch>
            <a:fillRect/>
          </a:stretch>
        </p:blipFill>
        <p:spPr>
          <a:xfrm>
            <a:off x="0" y="762000"/>
            <a:ext cx="9615152" cy="5287963"/>
          </a:xfrm>
        </p:spPr>
      </p:pic>
      <p:pic>
        <p:nvPicPr>
          <p:cNvPr id="5" name="Picture 4"/>
          <p:cNvPicPr>
            <a:picLocks noChangeAspect="1"/>
          </p:cNvPicPr>
          <p:nvPr/>
        </p:nvPicPr>
        <p:blipFill>
          <a:blip r:embed="rId4"/>
          <a:stretch>
            <a:fillRect/>
          </a:stretch>
        </p:blipFill>
        <p:spPr>
          <a:xfrm>
            <a:off x="2561827" y="158953"/>
            <a:ext cx="1090777" cy="849089"/>
          </a:xfrm>
          <a:prstGeom prst="rect">
            <a:avLst/>
          </a:prstGeom>
        </p:spPr>
      </p:pic>
      <p:pic>
        <p:nvPicPr>
          <p:cNvPr id="6" name="Content Placeholder 3"/>
          <p:cNvPicPr>
            <a:picLocks noChangeAspect="1"/>
          </p:cNvPicPr>
          <p:nvPr/>
        </p:nvPicPr>
        <p:blipFill rotWithShape="1">
          <a:blip r:embed="rId5"/>
          <a:srcRect l="-71" r="-71"/>
          <a:stretch/>
        </p:blipFill>
        <p:spPr>
          <a:xfrm>
            <a:off x="5984531" y="158954"/>
            <a:ext cx="1092317" cy="849089"/>
          </a:xfrm>
          <a:prstGeom prst="rect">
            <a:avLst/>
          </a:prstGeom>
        </p:spPr>
      </p:pic>
      <p:sp>
        <p:nvSpPr>
          <p:cNvPr id="3" name="Slide Number Placeholder 2"/>
          <p:cNvSpPr>
            <a:spLocks noGrp="1"/>
          </p:cNvSpPr>
          <p:nvPr>
            <p:ph type="sldNum" sz="quarter" idx="12"/>
          </p:nvPr>
        </p:nvSpPr>
        <p:spPr/>
        <p:txBody>
          <a:bodyPr/>
          <a:lstStyle/>
          <a:p>
            <a:fld id="{D7E71F0D-DE23-794B-A419-004BD3ED7878}" type="slidenum">
              <a:rPr lang="en-US" smtClean="0"/>
              <a:t>33</a:t>
            </a:fld>
            <a:endParaRPr lang="en-US"/>
          </a:p>
        </p:txBody>
      </p:sp>
    </p:spTree>
    <p:extLst>
      <p:ext uri="{BB962C8B-B14F-4D97-AF65-F5344CB8AC3E}">
        <p14:creationId xmlns:p14="http://schemas.microsoft.com/office/powerpoint/2010/main" val="379701040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Content Placeholder 3"/>
          <p:cNvPicPr>
            <a:picLocks noGrp="1" noChangeAspect="1"/>
          </p:cNvPicPr>
          <p:nvPr>
            <p:ph idx="1"/>
          </p:nvPr>
        </p:nvPicPr>
        <p:blipFill>
          <a:blip r:embed="rId3"/>
          <a:srcRect t="1588" b="1588"/>
          <a:stretch>
            <a:fillRect/>
          </a:stretch>
        </p:blipFill>
        <p:spPr>
          <a:xfrm>
            <a:off x="-13987" y="762000"/>
            <a:ext cx="9654133" cy="5309401"/>
          </a:xfrm>
        </p:spPr>
      </p:pic>
      <p:pic>
        <p:nvPicPr>
          <p:cNvPr id="5" name="Picture 4"/>
          <p:cNvPicPr>
            <a:picLocks noChangeAspect="1"/>
          </p:cNvPicPr>
          <p:nvPr/>
        </p:nvPicPr>
        <p:blipFill>
          <a:blip r:embed="rId4"/>
          <a:stretch>
            <a:fillRect/>
          </a:stretch>
        </p:blipFill>
        <p:spPr>
          <a:xfrm>
            <a:off x="2561827" y="158953"/>
            <a:ext cx="1090777" cy="849089"/>
          </a:xfrm>
          <a:prstGeom prst="rect">
            <a:avLst/>
          </a:prstGeom>
        </p:spPr>
      </p:pic>
      <p:pic>
        <p:nvPicPr>
          <p:cNvPr id="6" name="Content Placeholder 3"/>
          <p:cNvPicPr>
            <a:picLocks noChangeAspect="1"/>
          </p:cNvPicPr>
          <p:nvPr/>
        </p:nvPicPr>
        <p:blipFill rotWithShape="1">
          <a:blip r:embed="rId5"/>
          <a:srcRect l="-71" r="-71"/>
          <a:stretch/>
        </p:blipFill>
        <p:spPr>
          <a:xfrm>
            <a:off x="5984531" y="158954"/>
            <a:ext cx="1092317" cy="849089"/>
          </a:xfrm>
          <a:prstGeom prst="rect">
            <a:avLst/>
          </a:prstGeom>
        </p:spPr>
      </p:pic>
      <p:sp>
        <p:nvSpPr>
          <p:cNvPr id="3" name="Slide Number Placeholder 2"/>
          <p:cNvSpPr>
            <a:spLocks noGrp="1"/>
          </p:cNvSpPr>
          <p:nvPr>
            <p:ph type="sldNum" sz="quarter" idx="12"/>
          </p:nvPr>
        </p:nvSpPr>
        <p:spPr/>
        <p:txBody>
          <a:bodyPr/>
          <a:lstStyle/>
          <a:p>
            <a:fld id="{D7E71F0D-DE23-794B-A419-004BD3ED7878}" type="slidenum">
              <a:rPr lang="en-US" smtClean="0"/>
              <a:t>34</a:t>
            </a:fld>
            <a:endParaRPr lang="en-US"/>
          </a:p>
        </p:txBody>
      </p:sp>
    </p:spTree>
    <p:extLst>
      <p:ext uri="{BB962C8B-B14F-4D97-AF65-F5344CB8AC3E}">
        <p14:creationId xmlns:p14="http://schemas.microsoft.com/office/powerpoint/2010/main" val="34094465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5362" name="Picture 2"/>
          <p:cNvPicPr>
            <a:picLocks noChangeAspect="1" noChangeArrowheads="1"/>
          </p:cNvPicPr>
          <p:nvPr/>
        </p:nvPicPr>
        <p:blipFill>
          <a:blip r:embed="rId3" cstate="print"/>
          <a:srcRect/>
          <a:stretch>
            <a:fillRect/>
          </a:stretch>
        </p:blipFill>
        <p:spPr bwMode="auto">
          <a:xfrm>
            <a:off x="-21528" y="679622"/>
            <a:ext cx="9677399" cy="5492578"/>
          </a:xfrm>
          <a:prstGeom prst="rect">
            <a:avLst/>
          </a:prstGeom>
          <a:noFill/>
          <a:ln w="9525">
            <a:noFill/>
            <a:miter lim="800000"/>
            <a:headEnd/>
            <a:tailEnd/>
          </a:ln>
        </p:spPr>
      </p:pic>
      <p:pic>
        <p:nvPicPr>
          <p:cNvPr id="5" name="Picture 4"/>
          <p:cNvPicPr>
            <a:picLocks noChangeAspect="1"/>
          </p:cNvPicPr>
          <p:nvPr/>
        </p:nvPicPr>
        <p:blipFill>
          <a:blip r:embed="rId4"/>
          <a:stretch>
            <a:fillRect/>
          </a:stretch>
        </p:blipFill>
        <p:spPr>
          <a:xfrm>
            <a:off x="2561827" y="158953"/>
            <a:ext cx="1090777" cy="849089"/>
          </a:xfrm>
          <a:prstGeom prst="rect">
            <a:avLst/>
          </a:prstGeom>
        </p:spPr>
      </p:pic>
      <p:pic>
        <p:nvPicPr>
          <p:cNvPr id="6" name="Content Placeholder 3"/>
          <p:cNvPicPr>
            <a:picLocks noChangeAspect="1"/>
          </p:cNvPicPr>
          <p:nvPr/>
        </p:nvPicPr>
        <p:blipFill rotWithShape="1">
          <a:blip r:embed="rId5"/>
          <a:srcRect l="-71" r="-71"/>
          <a:stretch/>
        </p:blipFill>
        <p:spPr>
          <a:xfrm>
            <a:off x="5984531" y="158954"/>
            <a:ext cx="1092317" cy="849089"/>
          </a:xfrm>
          <a:prstGeom prst="rect">
            <a:avLst/>
          </a:prstGeom>
        </p:spPr>
      </p:pic>
      <p:sp>
        <p:nvSpPr>
          <p:cNvPr id="4" name="Slide Number Placeholder 3"/>
          <p:cNvSpPr>
            <a:spLocks noGrp="1"/>
          </p:cNvSpPr>
          <p:nvPr>
            <p:ph type="sldNum" sz="quarter" idx="12"/>
          </p:nvPr>
        </p:nvSpPr>
        <p:spPr/>
        <p:txBody>
          <a:bodyPr/>
          <a:lstStyle/>
          <a:p>
            <a:fld id="{D7E71F0D-DE23-794B-A419-004BD3ED7878}" type="slidenum">
              <a:rPr lang="en-US" smtClean="0"/>
              <a:t>35</a:t>
            </a:fld>
            <a:endParaRPr lang="en-US"/>
          </a:p>
        </p:txBody>
      </p:sp>
    </p:spTree>
    <p:extLst>
      <p:ext uri="{BB962C8B-B14F-4D97-AF65-F5344CB8AC3E}">
        <p14:creationId xmlns:p14="http://schemas.microsoft.com/office/powerpoint/2010/main" val="1128959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Results</a:t>
            </a:r>
            <a:endParaRPr lang="en-US" dirty="0"/>
          </a:p>
        </p:txBody>
      </p:sp>
      <p:sp>
        <p:nvSpPr>
          <p:cNvPr id="3" name="Content Placeholder 2"/>
          <p:cNvSpPr>
            <a:spLocks noGrp="1"/>
          </p:cNvSpPr>
          <p:nvPr>
            <p:ph idx="1"/>
          </p:nvPr>
        </p:nvSpPr>
        <p:spPr/>
        <p:txBody>
          <a:bodyPr/>
          <a:lstStyle/>
          <a:p>
            <a:pPr marL="0" indent="0">
              <a:spcBef>
                <a:spcPts val="0"/>
              </a:spcBef>
              <a:buNone/>
            </a:pPr>
            <a:r>
              <a:rPr lang="en-US" dirty="0" smtClean="0"/>
              <a:t>For </a:t>
            </a:r>
            <a:r>
              <a:rPr lang="en-US" i="1" dirty="0" smtClean="0"/>
              <a:t>both</a:t>
            </a:r>
            <a:r>
              <a:rPr lang="en-US" dirty="0" smtClean="0"/>
              <a:t> conditions, the more they walked, the more likely they were to use the system. </a:t>
            </a:r>
            <a:endParaRPr lang="en-US" dirty="0"/>
          </a:p>
          <a:p>
            <a:pPr marL="0" indent="0">
              <a:spcBef>
                <a:spcPts val="0"/>
              </a:spcBef>
              <a:buNone/>
            </a:pPr>
            <a:endParaRPr lang="en-US" dirty="0" smtClean="0"/>
          </a:p>
          <a:p>
            <a:pPr marL="0" indent="0">
              <a:spcBef>
                <a:spcPts val="0"/>
              </a:spcBef>
              <a:buNone/>
            </a:pPr>
            <a:r>
              <a:rPr lang="en-US" dirty="0" smtClean="0"/>
              <a:t>Over time, this effect </a:t>
            </a:r>
            <a:r>
              <a:rPr lang="en-US" b="1" dirty="0" smtClean="0">
                <a:solidFill>
                  <a:srgbClr val="FF0000"/>
                </a:solidFill>
              </a:rPr>
              <a:t>increased</a:t>
            </a:r>
            <a:r>
              <a:rPr lang="en-US" dirty="0" smtClean="0">
                <a:solidFill>
                  <a:srgbClr val="FF0000"/>
                </a:solidFill>
              </a:rPr>
              <a:t> </a:t>
            </a:r>
            <a:r>
              <a:rPr lang="en-US" dirty="0" smtClean="0"/>
              <a:t>for those interacting with the AGENT interface, and </a:t>
            </a:r>
            <a:r>
              <a:rPr lang="en-US" b="1" dirty="0" smtClean="0">
                <a:solidFill>
                  <a:srgbClr val="FF0000"/>
                </a:solidFill>
              </a:rPr>
              <a:t>decreased</a:t>
            </a:r>
            <a:r>
              <a:rPr lang="en-US" dirty="0" smtClean="0">
                <a:solidFill>
                  <a:srgbClr val="FF0000"/>
                </a:solidFill>
              </a:rPr>
              <a:t> </a:t>
            </a:r>
            <a:r>
              <a:rPr lang="en-US" dirty="0" smtClean="0"/>
              <a:t>for those interacting with the TEXT interface. </a:t>
            </a:r>
          </a:p>
          <a:p>
            <a:pPr marL="0" indent="0">
              <a:spcBef>
                <a:spcPts val="0"/>
              </a:spcBef>
              <a:buNone/>
            </a:pPr>
            <a:endParaRPr lang="en-US" dirty="0"/>
          </a:p>
          <a:p>
            <a:pPr marL="0" indent="0">
              <a:spcBef>
                <a:spcPts val="0"/>
              </a:spcBef>
              <a:buNone/>
            </a:pPr>
            <a:r>
              <a:rPr lang="el-GR" sz="2800" dirty="0" smtClean="0"/>
              <a:t>β</a:t>
            </a:r>
            <a:r>
              <a:rPr lang="en-US" sz="2800" dirty="0" smtClean="0"/>
              <a:t> = </a:t>
            </a:r>
            <a:r>
              <a:rPr lang="en-US" sz="2800" dirty="0"/>
              <a:t>-</a:t>
            </a:r>
            <a:r>
              <a:rPr lang="en-US" sz="2800" dirty="0" smtClean="0"/>
              <a:t>0.0422,</a:t>
            </a:r>
            <a:r>
              <a:rPr lang="en-US" sz="2800" i="1" dirty="0" smtClean="0"/>
              <a:t> p </a:t>
            </a:r>
            <a:r>
              <a:rPr lang="en-US" sz="2800" dirty="0" smtClean="0"/>
              <a:t>= 0.014</a:t>
            </a:r>
            <a:endParaRPr lang="en-US" sz="2800" dirty="0"/>
          </a:p>
        </p:txBody>
      </p:sp>
      <p:sp>
        <p:nvSpPr>
          <p:cNvPr id="4" name="Slide Number Placeholder 3"/>
          <p:cNvSpPr>
            <a:spLocks noGrp="1"/>
          </p:cNvSpPr>
          <p:nvPr>
            <p:ph type="sldNum" sz="quarter" idx="12"/>
          </p:nvPr>
        </p:nvSpPr>
        <p:spPr/>
        <p:txBody>
          <a:bodyPr/>
          <a:lstStyle/>
          <a:p>
            <a:fld id="{D7E71F0D-DE23-794B-A419-004BD3ED7878}" type="slidenum">
              <a:rPr lang="en-US" smtClean="0"/>
              <a:t>36</a:t>
            </a:fld>
            <a:endParaRPr lang="en-US"/>
          </a:p>
        </p:txBody>
      </p:sp>
    </p:spTree>
    <p:extLst>
      <p:ext uri="{BB962C8B-B14F-4D97-AF65-F5344CB8AC3E}">
        <p14:creationId xmlns:p14="http://schemas.microsoft.com/office/powerpoint/2010/main" val="28781820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 Research Question 2</a:t>
            </a:r>
            <a:endParaRPr lang="en-US" dirty="0"/>
          </a:p>
        </p:txBody>
      </p:sp>
      <p:sp>
        <p:nvSpPr>
          <p:cNvPr id="3" name="Content Placeholder 2"/>
          <p:cNvSpPr>
            <a:spLocks noGrp="1"/>
          </p:cNvSpPr>
          <p:nvPr>
            <p:ph idx="1"/>
          </p:nvPr>
        </p:nvSpPr>
        <p:spPr>
          <a:xfrm>
            <a:off x="740780" y="1600200"/>
            <a:ext cx="8195453" cy="4525963"/>
          </a:xfrm>
        </p:spPr>
        <p:txBody>
          <a:bodyPr>
            <a:normAutofit/>
          </a:bodyPr>
          <a:lstStyle/>
          <a:p>
            <a:pPr marL="0" indent="0" algn="r">
              <a:spcBef>
                <a:spcPts val="0"/>
              </a:spcBef>
              <a:buNone/>
            </a:pPr>
            <a:r>
              <a:rPr lang="en-US" sz="3000" dirty="0" smtClean="0"/>
              <a:t>If a participant </a:t>
            </a:r>
            <a:r>
              <a:rPr lang="en-US" sz="3000" i="1" dirty="0" smtClean="0"/>
              <a:t>did</a:t>
            </a:r>
            <a:r>
              <a:rPr lang="en-US" sz="3000" dirty="0" smtClean="0"/>
              <a:t> use the system, what’s the likelihood that they reported their time walking ?</a:t>
            </a:r>
            <a:endParaRPr lang="en-US" sz="3000" i="1" dirty="0"/>
          </a:p>
        </p:txBody>
      </p:sp>
      <p:sp>
        <p:nvSpPr>
          <p:cNvPr id="4" name="Slide Number Placeholder 3"/>
          <p:cNvSpPr>
            <a:spLocks noGrp="1"/>
          </p:cNvSpPr>
          <p:nvPr>
            <p:ph type="sldNum" sz="quarter" idx="12"/>
          </p:nvPr>
        </p:nvSpPr>
        <p:spPr/>
        <p:txBody>
          <a:bodyPr/>
          <a:lstStyle/>
          <a:p>
            <a:fld id="{D7E71F0D-DE23-794B-A419-004BD3ED7878}" type="slidenum">
              <a:rPr lang="en-US" smtClean="0"/>
              <a:t>37</a:t>
            </a:fld>
            <a:endParaRPr lang="en-US"/>
          </a:p>
        </p:txBody>
      </p:sp>
    </p:spTree>
    <p:extLst>
      <p:ext uri="{BB962C8B-B14F-4D97-AF65-F5344CB8AC3E}">
        <p14:creationId xmlns:p14="http://schemas.microsoft.com/office/powerpoint/2010/main" val="190000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Probability of Self-Reporting</a:t>
            </a:r>
            <a:endParaRPr lang="en-US" dirty="0"/>
          </a:p>
        </p:txBody>
      </p:sp>
      <p:pic>
        <p:nvPicPr>
          <p:cNvPr id="6" name="Content Placeholder 5"/>
          <p:cNvPicPr>
            <a:picLocks noGrp="1" noChangeAspect="1"/>
          </p:cNvPicPr>
          <p:nvPr>
            <p:ph idx="1"/>
          </p:nvPr>
        </p:nvPicPr>
        <p:blipFill>
          <a:blip r:embed="rId3"/>
          <a:srcRect t="88" b="88"/>
          <a:stretch>
            <a:fillRect/>
          </a:stretch>
        </p:blipFill>
        <p:spPr>
          <a:xfrm>
            <a:off x="1700682" y="1600201"/>
            <a:ext cx="6986118" cy="3842096"/>
          </a:xfrm>
        </p:spPr>
      </p:pic>
      <p:sp>
        <p:nvSpPr>
          <p:cNvPr id="3" name="Rectangle 2"/>
          <p:cNvSpPr/>
          <p:nvPr/>
        </p:nvSpPr>
        <p:spPr>
          <a:xfrm>
            <a:off x="4467219" y="5878488"/>
            <a:ext cx="3326351" cy="584776"/>
          </a:xfrm>
          <a:prstGeom prst="rect">
            <a:avLst/>
          </a:prstGeom>
        </p:spPr>
        <p:txBody>
          <a:bodyPr wrap="none">
            <a:spAutoFit/>
          </a:bodyPr>
          <a:lstStyle/>
          <a:p>
            <a:r>
              <a:rPr lang="el-GR" sz="3200" dirty="0" smtClean="0"/>
              <a:t>β</a:t>
            </a:r>
            <a:r>
              <a:rPr lang="en-US" sz="3200" dirty="0" smtClean="0"/>
              <a:t> = </a:t>
            </a:r>
            <a:r>
              <a:rPr lang="en-US" sz="3200" dirty="0"/>
              <a:t>1.817, </a:t>
            </a:r>
            <a:r>
              <a:rPr lang="en-US" sz="3200" i="1" dirty="0"/>
              <a:t>p </a:t>
            </a:r>
            <a:r>
              <a:rPr lang="en-US" sz="3200" dirty="0"/>
              <a:t>&lt; 0.01</a:t>
            </a:r>
          </a:p>
        </p:txBody>
      </p:sp>
      <p:sp>
        <p:nvSpPr>
          <p:cNvPr id="4" name="Slide Number Placeholder 3"/>
          <p:cNvSpPr>
            <a:spLocks noGrp="1"/>
          </p:cNvSpPr>
          <p:nvPr>
            <p:ph type="sldNum" sz="quarter" idx="12"/>
          </p:nvPr>
        </p:nvSpPr>
        <p:spPr/>
        <p:txBody>
          <a:bodyPr/>
          <a:lstStyle/>
          <a:p>
            <a:fld id="{D7E71F0D-DE23-794B-A419-004BD3ED7878}" type="slidenum">
              <a:rPr lang="en-US" smtClean="0"/>
              <a:t>38</a:t>
            </a:fld>
            <a:endParaRPr lang="en-US"/>
          </a:p>
        </p:txBody>
      </p:sp>
    </p:spTree>
    <p:extLst>
      <p:ext uri="{BB962C8B-B14F-4D97-AF65-F5344CB8AC3E}">
        <p14:creationId xmlns:p14="http://schemas.microsoft.com/office/powerpoint/2010/main" val="31733098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 Research Question 3</a:t>
            </a:r>
            <a:endParaRPr lang="en-US" dirty="0"/>
          </a:p>
        </p:txBody>
      </p:sp>
      <p:sp>
        <p:nvSpPr>
          <p:cNvPr id="3" name="Content Placeholder 2"/>
          <p:cNvSpPr>
            <a:spLocks noGrp="1"/>
          </p:cNvSpPr>
          <p:nvPr>
            <p:ph idx="1"/>
          </p:nvPr>
        </p:nvSpPr>
        <p:spPr/>
        <p:txBody>
          <a:bodyPr/>
          <a:lstStyle/>
          <a:p>
            <a:pPr marL="0" indent="0" algn="r">
              <a:spcBef>
                <a:spcPts val="0"/>
              </a:spcBef>
              <a:buNone/>
            </a:pPr>
            <a:r>
              <a:rPr lang="en-US" dirty="0" smtClean="0"/>
              <a:t>If a participant </a:t>
            </a:r>
            <a:r>
              <a:rPr lang="en-US" i="1" dirty="0" smtClean="0"/>
              <a:t>did</a:t>
            </a:r>
            <a:r>
              <a:rPr lang="en-US" dirty="0" smtClean="0"/>
              <a:t> self-report their time spent walking, how accurate was that data?</a:t>
            </a:r>
            <a:endParaRPr lang="en-US" i="1" dirty="0"/>
          </a:p>
        </p:txBody>
      </p:sp>
      <p:sp>
        <p:nvSpPr>
          <p:cNvPr id="4" name="Slide Number Placeholder 3"/>
          <p:cNvSpPr>
            <a:spLocks noGrp="1"/>
          </p:cNvSpPr>
          <p:nvPr>
            <p:ph type="sldNum" sz="quarter" idx="12"/>
          </p:nvPr>
        </p:nvSpPr>
        <p:spPr/>
        <p:txBody>
          <a:bodyPr/>
          <a:lstStyle/>
          <a:p>
            <a:fld id="{D7E71F0D-DE23-794B-A419-004BD3ED7878}" type="slidenum">
              <a:rPr lang="en-US" smtClean="0"/>
              <a:t>39</a:t>
            </a:fld>
            <a:endParaRPr lang="en-US"/>
          </a:p>
        </p:txBody>
      </p:sp>
    </p:spTree>
    <p:extLst>
      <p:ext uri="{BB962C8B-B14F-4D97-AF65-F5344CB8AC3E}">
        <p14:creationId xmlns:p14="http://schemas.microsoft.com/office/powerpoint/2010/main" val="3719157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E71F0D-DE23-794B-A419-004BD3ED7878}" type="slidenum">
              <a:rPr lang="en-US" smtClean="0"/>
              <a:t>4</a:t>
            </a:fld>
            <a:endParaRPr lang="en-US"/>
          </a:p>
        </p:txBody>
      </p:sp>
      <p:pic>
        <p:nvPicPr>
          <p:cNvPr id="6" name="Picture 5"/>
          <p:cNvPicPr>
            <a:picLocks noChangeAspect="1"/>
          </p:cNvPicPr>
          <p:nvPr/>
        </p:nvPicPr>
        <p:blipFill>
          <a:blip r:embed="rId3"/>
          <a:stretch>
            <a:fillRect/>
          </a:stretch>
        </p:blipFill>
        <p:spPr>
          <a:xfrm>
            <a:off x="602495" y="4216468"/>
            <a:ext cx="657548" cy="1795989"/>
          </a:xfrm>
          <a:prstGeom prst="rect">
            <a:avLst/>
          </a:prstGeom>
        </p:spPr>
      </p:pic>
      <p:pic>
        <p:nvPicPr>
          <p:cNvPr id="8" name="Picture 7"/>
          <p:cNvPicPr>
            <a:picLocks noChangeAspect="1"/>
          </p:cNvPicPr>
          <p:nvPr/>
        </p:nvPicPr>
        <p:blipFill>
          <a:blip r:embed="rId4"/>
          <a:stretch>
            <a:fillRect/>
          </a:stretch>
        </p:blipFill>
        <p:spPr>
          <a:xfrm>
            <a:off x="7203856" y="4269374"/>
            <a:ext cx="1913688" cy="1691474"/>
          </a:xfrm>
          <a:prstGeom prst="rect">
            <a:avLst/>
          </a:prstGeom>
        </p:spPr>
      </p:pic>
      <p:pic>
        <p:nvPicPr>
          <p:cNvPr id="9" name="Picture 8"/>
          <p:cNvPicPr>
            <a:picLocks noChangeAspect="1"/>
          </p:cNvPicPr>
          <p:nvPr/>
        </p:nvPicPr>
        <p:blipFill>
          <a:blip r:embed="rId5"/>
          <a:stretch>
            <a:fillRect/>
          </a:stretch>
        </p:blipFill>
        <p:spPr>
          <a:xfrm>
            <a:off x="1630918" y="4584281"/>
            <a:ext cx="2700735" cy="1795989"/>
          </a:xfrm>
          <a:prstGeom prst="rect">
            <a:avLst/>
          </a:prstGeom>
        </p:spPr>
      </p:pic>
      <p:pic>
        <p:nvPicPr>
          <p:cNvPr id="10" name="Picture 9"/>
          <p:cNvPicPr>
            <a:picLocks noChangeAspect="1"/>
          </p:cNvPicPr>
          <p:nvPr/>
        </p:nvPicPr>
        <p:blipFill>
          <a:blip r:embed="rId6"/>
          <a:stretch>
            <a:fillRect/>
          </a:stretch>
        </p:blipFill>
        <p:spPr>
          <a:xfrm>
            <a:off x="4578063" y="4584281"/>
            <a:ext cx="2288762" cy="1428721"/>
          </a:xfrm>
          <a:prstGeom prst="rect">
            <a:avLst/>
          </a:prstGeom>
        </p:spPr>
      </p:pic>
      <p:sp>
        <p:nvSpPr>
          <p:cNvPr id="11" name="Title 10"/>
          <p:cNvSpPr>
            <a:spLocks noGrp="1"/>
          </p:cNvSpPr>
          <p:nvPr>
            <p:ph type="title"/>
          </p:nvPr>
        </p:nvSpPr>
        <p:spPr/>
        <p:txBody>
          <a:bodyPr/>
          <a:lstStyle/>
          <a:p>
            <a:endParaRPr lang="en-US"/>
          </a:p>
        </p:txBody>
      </p:sp>
      <p:pic>
        <p:nvPicPr>
          <p:cNvPr id="23" name="Content Placeholder 22"/>
          <p:cNvPicPr>
            <a:picLocks noGrp="1" noChangeAspect="1"/>
          </p:cNvPicPr>
          <p:nvPr>
            <p:ph idx="1"/>
          </p:nvPr>
        </p:nvPicPr>
        <p:blipFill rotWithShape="1">
          <a:blip r:embed="rId7"/>
          <a:srcRect t="-4928" b="-3300"/>
          <a:stretch/>
        </p:blipFill>
        <p:spPr>
          <a:xfrm>
            <a:off x="3504436" y="1417638"/>
            <a:ext cx="2147253" cy="2334291"/>
          </a:xfrm>
        </p:spPr>
      </p:pic>
    </p:spTree>
    <p:extLst>
      <p:ext uri="{BB962C8B-B14F-4D97-AF65-F5344CB8AC3E}">
        <p14:creationId xmlns:p14="http://schemas.microsoft.com/office/powerpoint/2010/main" val="4180795704"/>
      </p:ext>
    </p:extLst>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Results: Self-Reported Data Quality</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AGENT:</a:t>
            </a:r>
            <a:r>
              <a:rPr lang="en-US" sz="2800" dirty="0" smtClean="0"/>
              <a:t> </a:t>
            </a:r>
            <a:r>
              <a:rPr lang="en-US" sz="2800" i="1" dirty="0">
                <a:solidFill>
                  <a:srgbClr val="FF0000"/>
                </a:solidFill>
              </a:rPr>
              <a:t>r </a:t>
            </a:r>
            <a:r>
              <a:rPr lang="en-US" sz="2800" dirty="0">
                <a:solidFill>
                  <a:srgbClr val="FF0000"/>
                </a:solidFill>
              </a:rPr>
              <a:t>= 0.75</a:t>
            </a:r>
            <a:r>
              <a:rPr lang="en-US" sz="2800" dirty="0"/>
              <a:t>, </a:t>
            </a:r>
            <a:r>
              <a:rPr lang="en-US" sz="2800" i="1" dirty="0"/>
              <a:t>p </a:t>
            </a:r>
            <a:r>
              <a:rPr lang="en-US" sz="2800" dirty="0"/>
              <a:t>&lt; 0.001; [95% CI, 0.69-0.81</a:t>
            </a:r>
            <a:r>
              <a:rPr lang="en-US" sz="2800" dirty="0" smtClean="0"/>
              <a:t>]</a:t>
            </a:r>
          </a:p>
          <a:p>
            <a:pPr marL="0" indent="0">
              <a:buNone/>
            </a:pPr>
            <a:endParaRPr lang="en-US" dirty="0"/>
          </a:p>
          <a:p>
            <a:pPr marL="0" indent="0">
              <a:buNone/>
            </a:pPr>
            <a:r>
              <a:rPr lang="en-US" dirty="0" smtClean="0"/>
              <a:t>TEXT: </a:t>
            </a:r>
            <a:r>
              <a:rPr lang="en-US" sz="2800" i="1" dirty="0"/>
              <a:t>r </a:t>
            </a:r>
            <a:r>
              <a:rPr lang="en-US" sz="2800" dirty="0"/>
              <a:t>= 0.50, </a:t>
            </a:r>
            <a:r>
              <a:rPr lang="en-US" sz="2800" i="1" dirty="0"/>
              <a:t>p </a:t>
            </a:r>
            <a:r>
              <a:rPr lang="en-US" sz="2800" dirty="0"/>
              <a:t>&lt; 0.001; [95% CI, 0.40-0.59]</a:t>
            </a:r>
          </a:p>
        </p:txBody>
      </p:sp>
      <p:sp>
        <p:nvSpPr>
          <p:cNvPr id="4" name="Slide Number Placeholder 3"/>
          <p:cNvSpPr>
            <a:spLocks noGrp="1"/>
          </p:cNvSpPr>
          <p:nvPr>
            <p:ph type="sldNum" sz="quarter" idx="12"/>
          </p:nvPr>
        </p:nvSpPr>
        <p:spPr/>
        <p:txBody>
          <a:bodyPr/>
          <a:lstStyle/>
          <a:p>
            <a:fld id="{D7E71F0D-DE23-794B-A419-004BD3ED7878}" type="slidenum">
              <a:rPr lang="en-US" smtClean="0"/>
              <a:t>40</a:t>
            </a:fld>
            <a:endParaRPr lang="en-US"/>
          </a:p>
        </p:txBody>
      </p:sp>
    </p:spTree>
    <p:extLst>
      <p:ext uri="{BB962C8B-B14F-4D97-AF65-F5344CB8AC3E}">
        <p14:creationId xmlns:p14="http://schemas.microsoft.com/office/powerpoint/2010/main" val="2896022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Contributions</a:t>
            </a:r>
            <a:endParaRPr lang="en-US" dirty="0"/>
          </a:p>
        </p:txBody>
      </p:sp>
      <p:sp>
        <p:nvSpPr>
          <p:cNvPr id="3" name="Content Placeholder 2"/>
          <p:cNvSpPr>
            <a:spLocks noGrp="1"/>
          </p:cNvSpPr>
          <p:nvPr>
            <p:ph idx="1"/>
          </p:nvPr>
        </p:nvSpPr>
        <p:spPr/>
        <p:txBody>
          <a:bodyPr>
            <a:normAutofit fontScale="92500" lnSpcReduction="20000"/>
          </a:bodyPr>
          <a:lstStyle/>
          <a:p>
            <a:pPr marL="0" indent="0" algn="r">
              <a:buNone/>
            </a:pPr>
            <a:endParaRPr lang="en-US" dirty="0" smtClean="0"/>
          </a:p>
          <a:p>
            <a:pPr marL="0" indent="0" algn="r">
              <a:buNone/>
            </a:pPr>
            <a:r>
              <a:rPr lang="en-US" dirty="0" smtClean="0"/>
              <a:t>Social responses to computers are not static, but </a:t>
            </a:r>
            <a:r>
              <a:rPr lang="en-US" dirty="0" smtClean="0">
                <a:solidFill>
                  <a:srgbClr val="FF0000"/>
                </a:solidFill>
              </a:rPr>
              <a:t>change over time</a:t>
            </a:r>
            <a:r>
              <a:rPr lang="en-US" dirty="0" smtClean="0"/>
              <a:t>.</a:t>
            </a:r>
          </a:p>
          <a:p>
            <a:pPr marL="0" indent="0" algn="r">
              <a:buNone/>
            </a:pPr>
            <a:endParaRPr lang="en-US" dirty="0" smtClean="0"/>
          </a:p>
          <a:p>
            <a:pPr marL="0" indent="0" algn="r">
              <a:buNone/>
            </a:pPr>
            <a:r>
              <a:rPr lang="en-US" dirty="0" smtClean="0"/>
              <a:t>ECA’s may have a positive effect on </a:t>
            </a:r>
            <a:r>
              <a:rPr lang="en-US" dirty="0" smtClean="0">
                <a:solidFill>
                  <a:srgbClr val="FF0000"/>
                </a:solidFill>
              </a:rPr>
              <a:t>data quality</a:t>
            </a:r>
            <a:r>
              <a:rPr lang="en-US" dirty="0" smtClean="0"/>
              <a:t>, but a negative effect on </a:t>
            </a:r>
            <a:r>
              <a:rPr lang="en-US" dirty="0" smtClean="0">
                <a:solidFill>
                  <a:srgbClr val="FF0000"/>
                </a:solidFill>
              </a:rPr>
              <a:t>engagement</a:t>
            </a:r>
            <a:r>
              <a:rPr lang="en-US" dirty="0" smtClean="0"/>
              <a:t>. </a:t>
            </a:r>
            <a:endParaRPr lang="en-US" dirty="0"/>
          </a:p>
          <a:p>
            <a:pPr marL="0" indent="0" algn="r">
              <a:buNone/>
            </a:pPr>
            <a:endParaRPr lang="en-US" dirty="0" smtClean="0"/>
          </a:p>
          <a:p>
            <a:pPr marL="0" indent="0" algn="r">
              <a:buNone/>
            </a:pPr>
            <a:endParaRPr lang="en-US" dirty="0"/>
          </a:p>
          <a:p>
            <a:pPr marL="0" indent="0" algn="r">
              <a:buNone/>
            </a:pPr>
            <a:endParaRPr lang="en-US" dirty="0" smtClean="0"/>
          </a:p>
          <a:p>
            <a:pPr marL="0" indent="0" algn="r">
              <a:buNone/>
            </a:pPr>
            <a:r>
              <a:rPr lang="en-US" dirty="0" smtClean="0"/>
              <a:t>(Pfeifer and </a:t>
            </a:r>
            <a:r>
              <a:rPr lang="en-US" dirty="0" err="1" smtClean="0"/>
              <a:t>Bickmore</a:t>
            </a:r>
            <a:r>
              <a:rPr lang="en-US" dirty="0" smtClean="0"/>
              <a:t>, CHI 2011)</a:t>
            </a:r>
            <a:endParaRPr lang="en-US" dirty="0"/>
          </a:p>
        </p:txBody>
      </p:sp>
      <p:sp>
        <p:nvSpPr>
          <p:cNvPr id="4" name="Slide Number Placeholder 3"/>
          <p:cNvSpPr>
            <a:spLocks noGrp="1"/>
          </p:cNvSpPr>
          <p:nvPr>
            <p:ph type="sldNum" sz="quarter" idx="12"/>
          </p:nvPr>
        </p:nvSpPr>
        <p:spPr/>
        <p:txBody>
          <a:bodyPr/>
          <a:lstStyle/>
          <a:p>
            <a:fld id="{D7E71F0D-DE23-794B-A419-004BD3ED7878}" type="slidenum">
              <a:rPr lang="en-US" smtClean="0"/>
              <a:t>41</a:t>
            </a:fld>
            <a:endParaRPr lang="en-US"/>
          </a:p>
        </p:txBody>
      </p:sp>
    </p:spTree>
    <p:extLst>
      <p:ext uri="{BB962C8B-B14F-4D97-AF65-F5344CB8AC3E}">
        <p14:creationId xmlns:p14="http://schemas.microsoft.com/office/powerpoint/2010/main" val="2001514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9488" y="2454790"/>
            <a:ext cx="8669750" cy="1143000"/>
          </a:xfrm>
        </p:spPr>
        <p:txBody>
          <a:bodyPr>
            <a:noAutofit/>
          </a:bodyPr>
          <a:lstStyle/>
          <a:p>
            <a:r>
              <a:rPr lang="en-US" sz="3600" b="1" dirty="0" smtClean="0"/>
              <a:t>Experiment II – The Drinks Project</a:t>
            </a:r>
            <a:br>
              <a:rPr lang="en-US" sz="3600" b="1" dirty="0" smtClean="0"/>
            </a:br>
            <a:r>
              <a:rPr lang="en-US" sz="3600" b="1" dirty="0" smtClean="0"/>
              <a:t/>
            </a:r>
            <a:br>
              <a:rPr lang="en-US" sz="3600" b="1" dirty="0" smtClean="0"/>
            </a:br>
            <a:r>
              <a:rPr lang="en-US" sz="3600" b="1" dirty="0" smtClean="0"/>
              <a:t>Incentives and Engagement Over Time</a:t>
            </a:r>
            <a:endParaRPr lang="en-US" sz="3600" b="1" dirty="0"/>
          </a:p>
        </p:txBody>
      </p:sp>
      <p:sp>
        <p:nvSpPr>
          <p:cNvPr id="5" name="Slide Number Placeholder 4"/>
          <p:cNvSpPr>
            <a:spLocks noGrp="1"/>
          </p:cNvSpPr>
          <p:nvPr>
            <p:ph type="sldNum" sz="quarter" idx="12"/>
          </p:nvPr>
        </p:nvSpPr>
        <p:spPr/>
        <p:txBody>
          <a:bodyPr/>
          <a:lstStyle/>
          <a:p>
            <a:fld id="{D7E71F0D-DE23-794B-A419-004BD3ED7878}" type="slidenum">
              <a:rPr lang="en-US" smtClean="0"/>
              <a:t>42</a:t>
            </a:fld>
            <a:endParaRPr lang="en-US"/>
          </a:p>
        </p:txBody>
      </p:sp>
    </p:spTree>
    <p:extLst>
      <p:ext uri="{BB962C8B-B14F-4D97-AF65-F5344CB8AC3E}">
        <p14:creationId xmlns:p14="http://schemas.microsoft.com/office/powerpoint/2010/main" val="2347659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xmlns:p14="http://schemas.microsoft.com/office/powerpoint/2010/main" spd="med">
        <p:fade/>
      </p:transition>
    </mc:Fallback>
  </mc:AlternateContent>
  <p:timing>
    <p:tnLst>
      <p:par>
        <p:cTn xmlns:p14="http://schemas.microsoft.com/office/powerpoint/2010/mai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Incentives</a:t>
            </a:r>
            <a:endParaRPr lang="en-US" dirty="0"/>
          </a:p>
        </p:txBody>
      </p:sp>
      <p:sp>
        <p:nvSpPr>
          <p:cNvPr id="3" name="Content Placeholder 2"/>
          <p:cNvSpPr>
            <a:spLocks noGrp="1"/>
          </p:cNvSpPr>
          <p:nvPr>
            <p:ph idx="1"/>
          </p:nvPr>
        </p:nvSpPr>
        <p:spPr>
          <a:xfrm>
            <a:off x="241891" y="1600200"/>
            <a:ext cx="8728249" cy="4829490"/>
          </a:xfrm>
        </p:spPr>
        <p:txBody>
          <a:bodyPr>
            <a:normAutofit/>
          </a:bodyPr>
          <a:lstStyle/>
          <a:p>
            <a:pPr marL="0" indent="0">
              <a:buNone/>
              <a:tabLst>
                <a:tab pos="2278063" algn="l"/>
              </a:tabLst>
            </a:pPr>
            <a:r>
              <a:rPr lang="en-US" sz="3600" dirty="0" smtClean="0"/>
              <a:t>Social Exchange Theory </a:t>
            </a:r>
            <a:r>
              <a:rPr lang="en-US" sz="1600" dirty="0" smtClean="0"/>
              <a:t>(</a:t>
            </a:r>
            <a:r>
              <a:rPr lang="en-US" sz="1600" dirty="0" err="1" smtClean="0"/>
              <a:t>Homans</a:t>
            </a:r>
            <a:r>
              <a:rPr lang="en-US" sz="1600" dirty="0" smtClean="0"/>
              <a:t>, 1958 &amp; 1974)</a:t>
            </a:r>
          </a:p>
          <a:p>
            <a:pPr marL="0" indent="0">
              <a:buNone/>
              <a:tabLst>
                <a:tab pos="2278063" algn="l"/>
              </a:tabLst>
            </a:pPr>
            <a:r>
              <a:rPr lang="en-US" sz="2400" dirty="0"/>
              <a:t>Our social interactions and relationships may be considered as an exchange of </a:t>
            </a:r>
            <a:r>
              <a:rPr lang="en-US" sz="2400" dirty="0" smtClean="0"/>
              <a:t>goods</a:t>
            </a:r>
          </a:p>
          <a:p>
            <a:pPr marL="0" indent="0">
              <a:buNone/>
              <a:tabLst>
                <a:tab pos="2278063" algn="l"/>
              </a:tabLst>
            </a:pPr>
            <a:endParaRPr lang="en-US" sz="2400" dirty="0"/>
          </a:p>
          <a:p>
            <a:pPr marL="0" indent="0">
              <a:buNone/>
              <a:tabLst>
                <a:tab pos="2278063" algn="l"/>
              </a:tabLst>
            </a:pPr>
            <a:r>
              <a:rPr lang="en-US" sz="3600" dirty="0" smtClean="0"/>
              <a:t>Behavioral </a:t>
            </a:r>
            <a:r>
              <a:rPr lang="en-US" sz="3600" dirty="0"/>
              <a:t>Economics </a:t>
            </a:r>
            <a:r>
              <a:rPr lang="nl-NL" sz="1600" dirty="0"/>
              <a:t>(</a:t>
            </a:r>
            <a:r>
              <a:rPr lang="nl-NL" sz="1600" dirty="0" err="1"/>
              <a:t>Loewenstein</a:t>
            </a:r>
            <a:r>
              <a:rPr lang="nl-NL" sz="1600" dirty="0"/>
              <a:t>, et al, 2007, </a:t>
            </a:r>
            <a:r>
              <a:rPr lang="nl-NL" sz="1600" dirty="0" err="1"/>
              <a:t>Volpp</a:t>
            </a:r>
            <a:r>
              <a:rPr lang="nl-NL" sz="1600" dirty="0"/>
              <a:t> et al 2008 &amp; 2009)</a:t>
            </a:r>
          </a:p>
          <a:p>
            <a:pPr marL="0" indent="0">
              <a:buNone/>
              <a:tabLst>
                <a:tab pos="2278063" algn="l"/>
              </a:tabLst>
            </a:pPr>
            <a:r>
              <a:rPr lang="en-US" sz="2400" dirty="0"/>
              <a:t>Doesn’t assume that decisions are always made rationally</a:t>
            </a:r>
          </a:p>
          <a:p>
            <a:pPr marL="0" indent="0">
              <a:buNone/>
              <a:tabLst>
                <a:tab pos="2278063" algn="l"/>
              </a:tabLst>
            </a:pPr>
            <a:endParaRPr lang="en-US" sz="2400" dirty="0"/>
          </a:p>
          <a:p>
            <a:pPr marL="0" indent="0">
              <a:buNone/>
              <a:tabLst>
                <a:tab pos="2278063" algn="l"/>
              </a:tabLst>
            </a:pPr>
            <a:r>
              <a:rPr lang="en-US" sz="3600" dirty="0" smtClean="0"/>
              <a:t>Tailored Health Messages </a:t>
            </a:r>
            <a:r>
              <a:rPr lang="nl-NL" sz="1600" dirty="0" smtClean="0"/>
              <a:t>(</a:t>
            </a:r>
            <a:r>
              <a:rPr lang="nl-NL" sz="1600" dirty="0" err="1" smtClean="0"/>
              <a:t>Hawkins</a:t>
            </a:r>
            <a:r>
              <a:rPr lang="nl-NL" sz="1600" dirty="0" smtClean="0"/>
              <a:t>, </a:t>
            </a:r>
            <a:r>
              <a:rPr lang="nl-NL" sz="1600" dirty="0"/>
              <a:t>et al, </a:t>
            </a:r>
            <a:r>
              <a:rPr lang="nl-NL" sz="1600" dirty="0" smtClean="0"/>
              <a:t>2008)</a:t>
            </a:r>
          </a:p>
          <a:p>
            <a:pPr marL="0" indent="0">
              <a:buNone/>
              <a:tabLst>
                <a:tab pos="2278063" algn="l"/>
              </a:tabLst>
            </a:pPr>
            <a:r>
              <a:rPr lang="en-US" sz="2400" dirty="0" smtClean="0"/>
              <a:t>The more personal the message, the greater the impact. </a:t>
            </a:r>
            <a:endParaRPr lang="en-US" sz="2400" dirty="0"/>
          </a:p>
          <a:p>
            <a:pPr marL="0" indent="0">
              <a:buNone/>
              <a:tabLst>
                <a:tab pos="2278063" algn="l"/>
              </a:tabLst>
            </a:pPr>
            <a:endParaRPr lang="en-US" sz="1600" dirty="0" smtClean="0"/>
          </a:p>
          <a:p>
            <a:pPr marL="0" indent="0">
              <a:buNone/>
              <a:tabLst>
                <a:tab pos="2278063" algn="l"/>
              </a:tabLst>
            </a:pPr>
            <a:endParaRPr lang="en-US" sz="1600" dirty="0"/>
          </a:p>
        </p:txBody>
      </p:sp>
      <p:sp>
        <p:nvSpPr>
          <p:cNvPr id="4" name="Slide Number Placeholder 3"/>
          <p:cNvSpPr>
            <a:spLocks noGrp="1"/>
          </p:cNvSpPr>
          <p:nvPr>
            <p:ph type="sldNum" sz="quarter" idx="12"/>
          </p:nvPr>
        </p:nvSpPr>
        <p:spPr/>
        <p:txBody>
          <a:bodyPr/>
          <a:lstStyle/>
          <a:p>
            <a:fld id="{D7E71F0D-DE23-794B-A419-004BD3ED7878}" type="slidenum">
              <a:rPr lang="en-US" smtClean="0"/>
              <a:t>43</a:t>
            </a:fld>
            <a:endParaRPr lang="en-US"/>
          </a:p>
        </p:txBody>
      </p:sp>
    </p:spTree>
    <p:extLst>
      <p:ext uri="{BB962C8B-B14F-4D97-AF65-F5344CB8AC3E}">
        <p14:creationId xmlns:p14="http://schemas.microsoft.com/office/powerpoint/2010/main" val="36450165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animEffect transition="in" filter="fade">
                                      <p:cBhvr>
                                        <p:cTn id="15" dur="200"/>
                                        <p:tgtEl>
                                          <p:spTgt spid="3">
                                            <p:txEl>
                                              <p:pRg st="3" end="3"/>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4" end="4"/>
                                            </p:txEl>
                                          </p:spTgt>
                                        </p:tgtEl>
                                        <p:attrNameLst>
                                          <p:attrName>style.visibility</p:attrName>
                                        </p:attrNameLst>
                                      </p:cBhvr>
                                      <p:to>
                                        <p:strVal val="visible"/>
                                      </p:to>
                                    </p:set>
                                    <p:animEffect transition="in" filter="fade">
                                      <p:cBhvr>
                                        <p:cTn id="18" dur="200"/>
                                        <p:tgtEl>
                                          <p:spTgt spid="3">
                                            <p:txEl>
                                              <p:pRg st="4" end="4"/>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animEffect transition="in" filter="fade">
                                      <p:cBhvr>
                                        <p:cTn id="23" dur="200"/>
                                        <p:tgtEl>
                                          <p:spTgt spid="3">
                                            <p:txEl>
                                              <p:pRg st="6" end="6"/>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3">
                                            <p:txEl>
                                              <p:pRg st="7" end="7"/>
                                            </p:txEl>
                                          </p:spTgt>
                                        </p:tgtEl>
                                        <p:attrNameLst>
                                          <p:attrName>style.visibility</p:attrName>
                                        </p:attrNameLst>
                                      </p:cBhvr>
                                      <p:to>
                                        <p:strVal val="visible"/>
                                      </p:to>
                                    </p:set>
                                    <p:animEffect transition="in" filter="fade">
                                      <p:cBhvr>
                                        <p:cTn id="26" dur="2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endParaRPr lang="en-US" dirty="0"/>
          </a:p>
        </p:txBody>
      </p:sp>
      <p:sp>
        <p:nvSpPr>
          <p:cNvPr id="3" name="Content Placeholder 2"/>
          <p:cNvSpPr>
            <a:spLocks noGrp="1"/>
          </p:cNvSpPr>
          <p:nvPr>
            <p:ph idx="1"/>
          </p:nvPr>
        </p:nvSpPr>
        <p:spPr/>
        <p:txBody>
          <a:bodyPr>
            <a:normAutofit/>
          </a:bodyPr>
          <a:lstStyle/>
          <a:p>
            <a:pPr marL="0" indent="0" algn="ctr">
              <a:buNone/>
            </a:pPr>
            <a:endParaRPr lang="en-US" sz="4800" dirty="0" smtClean="0"/>
          </a:p>
          <a:p>
            <a:pPr marL="0" indent="0" algn="ctr">
              <a:buNone/>
            </a:pPr>
            <a:r>
              <a:rPr lang="en-US" sz="4800" dirty="0" smtClean="0"/>
              <a:t>Alcohol Consumption</a:t>
            </a:r>
            <a:endParaRPr lang="en-US" sz="4800" dirty="0"/>
          </a:p>
        </p:txBody>
      </p:sp>
      <p:sp>
        <p:nvSpPr>
          <p:cNvPr id="4" name="Slide Number Placeholder 3"/>
          <p:cNvSpPr>
            <a:spLocks noGrp="1"/>
          </p:cNvSpPr>
          <p:nvPr>
            <p:ph type="sldNum" sz="quarter" idx="12"/>
          </p:nvPr>
        </p:nvSpPr>
        <p:spPr/>
        <p:txBody>
          <a:bodyPr/>
          <a:lstStyle/>
          <a:p>
            <a:fld id="{D7E71F0D-DE23-794B-A419-004BD3ED7878}" type="slidenum">
              <a:rPr lang="en-US" smtClean="0"/>
              <a:t>44</a:t>
            </a:fld>
            <a:endParaRPr lang="en-US"/>
          </a:p>
        </p:txBody>
      </p:sp>
    </p:spTree>
    <p:extLst>
      <p:ext uri="{BB962C8B-B14F-4D97-AF65-F5344CB8AC3E}">
        <p14:creationId xmlns:p14="http://schemas.microsoft.com/office/powerpoint/2010/main" val="272702957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Alcohol and Health</a:t>
            </a:r>
            <a:endParaRPr lang="en-US" dirty="0"/>
          </a:p>
        </p:txBody>
      </p:sp>
      <p:sp>
        <p:nvSpPr>
          <p:cNvPr id="3" name="Content Placeholder 2"/>
          <p:cNvSpPr>
            <a:spLocks noGrp="1"/>
          </p:cNvSpPr>
          <p:nvPr>
            <p:ph idx="1"/>
          </p:nvPr>
        </p:nvSpPr>
        <p:spPr>
          <a:xfrm>
            <a:off x="457200" y="1600200"/>
            <a:ext cx="8229600" cy="4769636"/>
          </a:xfrm>
        </p:spPr>
        <p:txBody>
          <a:bodyPr>
            <a:normAutofit fontScale="77500" lnSpcReduction="20000"/>
          </a:bodyPr>
          <a:lstStyle/>
          <a:p>
            <a:pPr marL="0" indent="0">
              <a:buNone/>
            </a:pPr>
            <a:r>
              <a:rPr lang="en-US" b="1" dirty="0"/>
              <a:t>Death:</a:t>
            </a:r>
            <a:r>
              <a:rPr lang="en-US" dirty="0"/>
              <a:t>  1,825 college students </a:t>
            </a:r>
            <a:r>
              <a:rPr lang="en-US" dirty="0" smtClean="0"/>
              <a:t>die </a:t>
            </a:r>
            <a:r>
              <a:rPr lang="en-US" dirty="0"/>
              <a:t>from alcohol-related unintentional injuries, including motor vehicle </a:t>
            </a:r>
            <a:r>
              <a:rPr lang="en-US" dirty="0" smtClean="0"/>
              <a:t>crashes per year. </a:t>
            </a:r>
            <a:r>
              <a:rPr lang="en-US" dirty="0"/>
              <a:t/>
            </a:r>
            <a:br>
              <a:rPr lang="en-US" dirty="0"/>
            </a:br>
            <a:endParaRPr lang="en-US" dirty="0" smtClean="0"/>
          </a:p>
          <a:p>
            <a:pPr marL="0" indent="0">
              <a:buNone/>
            </a:pPr>
            <a:r>
              <a:rPr lang="en-US" b="1" dirty="0" smtClean="0"/>
              <a:t>Injury</a:t>
            </a:r>
            <a:r>
              <a:rPr lang="en-US" b="1" dirty="0"/>
              <a:t>:</a:t>
            </a:r>
            <a:r>
              <a:rPr lang="en-US" dirty="0"/>
              <a:t>  599,000 students </a:t>
            </a:r>
            <a:r>
              <a:rPr lang="en-US" dirty="0" smtClean="0"/>
              <a:t>are </a:t>
            </a:r>
            <a:r>
              <a:rPr lang="en-US" dirty="0"/>
              <a:t>unintentionally injured under the influence of </a:t>
            </a:r>
            <a:r>
              <a:rPr lang="en-US" dirty="0" smtClean="0"/>
              <a:t>alcohol. </a:t>
            </a:r>
          </a:p>
          <a:p>
            <a:pPr marL="0" indent="0">
              <a:buNone/>
            </a:pPr>
            <a:endParaRPr lang="en-US" dirty="0" smtClean="0"/>
          </a:p>
          <a:p>
            <a:pPr marL="0" indent="0">
              <a:buNone/>
            </a:pPr>
            <a:r>
              <a:rPr lang="en-US" b="1" dirty="0" smtClean="0"/>
              <a:t>Assault</a:t>
            </a:r>
            <a:r>
              <a:rPr lang="en-US" b="1" dirty="0"/>
              <a:t>:</a:t>
            </a:r>
            <a:r>
              <a:rPr lang="en-US" dirty="0"/>
              <a:t>  696,000 students </a:t>
            </a:r>
            <a:r>
              <a:rPr lang="en-US" dirty="0" smtClean="0"/>
              <a:t>are </a:t>
            </a:r>
            <a:r>
              <a:rPr lang="en-US" dirty="0"/>
              <a:t>assaulted by another student who has been </a:t>
            </a:r>
            <a:r>
              <a:rPr lang="en-US" dirty="0" smtClean="0"/>
              <a:t>drinking.</a:t>
            </a:r>
          </a:p>
          <a:p>
            <a:pPr marL="0" indent="0">
              <a:buNone/>
            </a:pPr>
            <a:r>
              <a:rPr lang="en-US" dirty="0" smtClean="0"/>
              <a:t> </a:t>
            </a:r>
            <a:r>
              <a:rPr lang="en-US" dirty="0"/>
              <a:t/>
            </a:r>
            <a:br>
              <a:rPr lang="en-US" dirty="0"/>
            </a:br>
            <a:r>
              <a:rPr lang="en-US" b="1" dirty="0"/>
              <a:t>Sexual </a:t>
            </a:r>
            <a:r>
              <a:rPr lang="en-US" b="1" dirty="0" smtClean="0"/>
              <a:t>Assault:</a:t>
            </a:r>
            <a:r>
              <a:rPr lang="en-US" dirty="0" smtClean="0"/>
              <a:t> </a:t>
            </a:r>
            <a:r>
              <a:rPr lang="en-US" dirty="0"/>
              <a:t> 97,000 students </a:t>
            </a:r>
            <a:r>
              <a:rPr lang="en-US" dirty="0" smtClean="0"/>
              <a:t>are </a:t>
            </a:r>
            <a:r>
              <a:rPr lang="en-US" dirty="0"/>
              <a:t>victims of alcohol-related sexual assault or date </a:t>
            </a:r>
            <a:r>
              <a:rPr lang="en-US" dirty="0" smtClean="0"/>
              <a:t>rape.</a:t>
            </a:r>
          </a:p>
          <a:p>
            <a:pPr marL="0" indent="0">
              <a:buNone/>
            </a:pPr>
            <a:endParaRPr lang="en-US" sz="2100" dirty="0" smtClean="0"/>
          </a:p>
          <a:p>
            <a:pPr marL="0" indent="0">
              <a:buNone/>
            </a:pPr>
            <a:r>
              <a:rPr lang="en-US" sz="2100" dirty="0" smtClean="0"/>
              <a:t>(</a:t>
            </a:r>
            <a:r>
              <a:rPr lang="en-US" sz="2100" dirty="0" err="1"/>
              <a:t>Hingson</a:t>
            </a:r>
            <a:r>
              <a:rPr lang="en-US" sz="2100" dirty="0"/>
              <a:t> et al., 2009)</a:t>
            </a:r>
          </a:p>
        </p:txBody>
      </p:sp>
      <p:sp>
        <p:nvSpPr>
          <p:cNvPr id="4" name="Slide Number Placeholder 3"/>
          <p:cNvSpPr>
            <a:spLocks noGrp="1"/>
          </p:cNvSpPr>
          <p:nvPr>
            <p:ph type="sldNum" sz="quarter" idx="12"/>
          </p:nvPr>
        </p:nvSpPr>
        <p:spPr/>
        <p:txBody>
          <a:bodyPr/>
          <a:lstStyle/>
          <a:p>
            <a:fld id="{D7E71F0D-DE23-794B-A419-004BD3ED7878}" type="slidenum">
              <a:rPr lang="en-US" smtClean="0"/>
              <a:t>45</a:t>
            </a:fld>
            <a:endParaRPr lang="en-US"/>
          </a:p>
        </p:txBody>
      </p:sp>
    </p:spTree>
    <p:extLst>
      <p:ext uri="{BB962C8B-B14F-4D97-AF65-F5344CB8AC3E}">
        <p14:creationId xmlns:p14="http://schemas.microsoft.com/office/powerpoint/2010/main" val="2776332637"/>
      </p:ext>
    </p:extLst>
  </p:cSld>
  <p:clrMapOvr>
    <a:masterClrMapping/>
  </p:clrMapOvr>
  <p:timing>
    <p:tnLst>
      <p:par>
        <p:cTn xmlns:p14="http://schemas.microsoft.com/office/powerpoint/2010/mai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Study Design</a:t>
            </a:r>
            <a:endParaRPr lang="en-US" dirty="0"/>
          </a:p>
        </p:txBody>
      </p:sp>
      <p:sp>
        <p:nvSpPr>
          <p:cNvPr id="3" name="Content Placeholder 2"/>
          <p:cNvSpPr>
            <a:spLocks noGrp="1"/>
          </p:cNvSpPr>
          <p:nvPr>
            <p:ph idx="1"/>
          </p:nvPr>
        </p:nvSpPr>
        <p:spPr>
          <a:xfrm>
            <a:off x="241891" y="1600200"/>
            <a:ext cx="8728249" cy="4829490"/>
          </a:xfrm>
        </p:spPr>
        <p:txBody>
          <a:bodyPr>
            <a:normAutofit/>
          </a:bodyPr>
          <a:lstStyle/>
          <a:p>
            <a:pPr marL="0" indent="0">
              <a:buNone/>
              <a:tabLst>
                <a:tab pos="2681288" algn="l"/>
              </a:tabLst>
            </a:pPr>
            <a:endParaRPr lang="en-US" dirty="0" smtClean="0"/>
          </a:p>
          <a:p>
            <a:pPr marL="0" indent="0">
              <a:buNone/>
              <a:tabLst>
                <a:tab pos="2681288" algn="l"/>
              </a:tabLst>
            </a:pPr>
            <a:r>
              <a:rPr lang="en-US" dirty="0" smtClean="0"/>
              <a:t>Eligibility: 	Northeastern Students, 18+</a:t>
            </a:r>
          </a:p>
          <a:p>
            <a:pPr marL="0" indent="0">
              <a:buNone/>
              <a:tabLst>
                <a:tab pos="2681288" algn="l"/>
              </a:tabLst>
            </a:pPr>
            <a:r>
              <a:rPr lang="en-US" dirty="0" smtClean="0"/>
              <a:t>Recruitment:	Flyers, handouts, email, newspaper</a:t>
            </a:r>
          </a:p>
          <a:p>
            <a:pPr marL="0" indent="0">
              <a:buNone/>
              <a:tabLst>
                <a:tab pos="2681288" algn="l"/>
              </a:tabLst>
            </a:pPr>
            <a:r>
              <a:rPr lang="en-US" dirty="0" smtClean="0"/>
              <a:t>Enrollment: 	Online</a:t>
            </a:r>
          </a:p>
          <a:p>
            <a:pPr marL="0" indent="0">
              <a:buNone/>
              <a:tabLst>
                <a:tab pos="2681288" algn="l"/>
              </a:tabLst>
            </a:pPr>
            <a:r>
              <a:rPr lang="en-US" dirty="0" smtClean="0"/>
              <a:t>Frequency:	Once a week, up to 28 questions</a:t>
            </a:r>
          </a:p>
          <a:p>
            <a:pPr marL="0" indent="0">
              <a:buNone/>
              <a:tabLst>
                <a:tab pos="2681288" algn="l"/>
              </a:tabLst>
            </a:pPr>
            <a:r>
              <a:rPr lang="en-US" dirty="0" smtClean="0"/>
              <a:t>Length:	4 months</a:t>
            </a:r>
          </a:p>
          <a:p>
            <a:pPr marL="0" indent="0">
              <a:buNone/>
              <a:tabLst>
                <a:tab pos="2278063" algn="l"/>
              </a:tabLst>
            </a:pPr>
            <a:r>
              <a:rPr lang="en-US" dirty="0" smtClean="0"/>
              <a:t>				</a:t>
            </a:r>
          </a:p>
          <a:p>
            <a:pPr marL="0" indent="0">
              <a:buNone/>
            </a:pPr>
            <a:r>
              <a:rPr lang="en-US" sz="2400" dirty="0"/>
              <a:t>IRB# 10-08-04</a:t>
            </a:r>
          </a:p>
        </p:txBody>
      </p:sp>
      <p:sp>
        <p:nvSpPr>
          <p:cNvPr id="7" name="Slide Number Placeholder 6"/>
          <p:cNvSpPr>
            <a:spLocks noGrp="1"/>
          </p:cNvSpPr>
          <p:nvPr>
            <p:ph type="sldNum" sz="quarter" idx="12"/>
          </p:nvPr>
        </p:nvSpPr>
        <p:spPr/>
        <p:txBody>
          <a:bodyPr/>
          <a:lstStyle/>
          <a:p>
            <a:fld id="{D7E71F0D-DE23-794B-A419-004BD3ED7878}" type="slidenum">
              <a:rPr lang="en-US" smtClean="0"/>
              <a:t>46</a:t>
            </a:fld>
            <a:endParaRPr lang="en-US"/>
          </a:p>
        </p:txBody>
      </p:sp>
    </p:spTree>
    <p:extLst>
      <p:ext uri="{BB962C8B-B14F-4D97-AF65-F5344CB8AC3E}">
        <p14:creationId xmlns:p14="http://schemas.microsoft.com/office/powerpoint/2010/main" val="2664954547"/>
      </p:ext>
    </p:extLst>
  </p:cSld>
  <p:clrMapOvr>
    <a:masterClrMapping/>
  </p:clrMapOvr>
  <p:timing>
    <p:tnLst>
      <p:par>
        <p:cTn xmlns:p14="http://schemas.microsoft.com/office/powerpoint/2010/mai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Study Design</a:t>
            </a:r>
            <a:endParaRPr lang="en-US" dirty="0"/>
          </a:p>
        </p:txBody>
      </p:sp>
      <p:sp>
        <p:nvSpPr>
          <p:cNvPr id="3" name="Content Placeholder 2"/>
          <p:cNvSpPr>
            <a:spLocks noGrp="1"/>
          </p:cNvSpPr>
          <p:nvPr>
            <p:ph idx="1"/>
          </p:nvPr>
        </p:nvSpPr>
        <p:spPr>
          <a:xfrm>
            <a:off x="241891" y="2076044"/>
            <a:ext cx="8728249" cy="4050119"/>
          </a:xfrm>
        </p:spPr>
        <p:txBody>
          <a:bodyPr>
            <a:normAutofit/>
          </a:bodyPr>
          <a:lstStyle/>
          <a:p>
            <a:pPr marL="0" indent="0">
              <a:buNone/>
              <a:tabLst>
                <a:tab pos="2278063" algn="l"/>
              </a:tabLst>
            </a:pPr>
            <a:r>
              <a:rPr lang="en-US" dirty="0" smtClean="0"/>
              <a:t>              Agent		 							Text</a:t>
            </a:r>
          </a:p>
          <a:p>
            <a:pPr marL="0" indent="0">
              <a:buNone/>
              <a:tabLst>
                <a:tab pos="2278063" algn="l"/>
              </a:tabLst>
            </a:pPr>
            <a:r>
              <a:rPr lang="en-US" dirty="0" smtClean="0"/>
              <a:t>				</a:t>
            </a:r>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p:txBody>
      </p:sp>
      <p:sp>
        <p:nvSpPr>
          <p:cNvPr id="9" name="Slide Number Placeholder 8"/>
          <p:cNvSpPr>
            <a:spLocks noGrp="1"/>
          </p:cNvSpPr>
          <p:nvPr>
            <p:ph type="sldNum" sz="quarter" idx="12"/>
          </p:nvPr>
        </p:nvSpPr>
        <p:spPr/>
        <p:txBody>
          <a:bodyPr/>
          <a:lstStyle/>
          <a:p>
            <a:fld id="{D7E71F0D-DE23-794B-A419-004BD3ED7878}" type="slidenum">
              <a:rPr lang="en-US" smtClean="0"/>
              <a:t>47</a:t>
            </a:fld>
            <a:endParaRPr lang="en-US"/>
          </a:p>
        </p:txBody>
      </p:sp>
      <p:pic>
        <p:nvPicPr>
          <p:cNvPr id="4" name="Picture 3"/>
          <p:cNvPicPr>
            <a:picLocks noChangeAspect="1"/>
          </p:cNvPicPr>
          <p:nvPr/>
        </p:nvPicPr>
        <p:blipFill>
          <a:blip r:embed="rId3"/>
          <a:stretch>
            <a:fillRect/>
          </a:stretch>
        </p:blipFill>
        <p:spPr>
          <a:xfrm>
            <a:off x="0" y="2730194"/>
            <a:ext cx="4278480" cy="2137201"/>
          </a:xfrm>
          <a:prstGeom prst="rect">
            <a:avLst/>
          </a:prstGeom>
          <a:ln>
            <a:solidFill>
              <a:schemeClr val="tx1">
                <a:lumMod val="50000"/>
                <a:lumOff val="50000"/>
              </a:schemeClr>
            </a:solidFill>
          </a:ln>
        </p:spPr>
      </p:pic>
      <p:pic>
        <p:nvPicPr>
          <p:cNvPr id="6" name="Picture 5"/>
          <p:cNvPicPr>
            <a:picLocks noChangeAspect="1"/>
          </p:cNvPicPr>
          <p:nvPr/>
        </p:nvPicPr>
        <p:blipFill>
          <a:blip r:embed="rId4"/>
          <a:stretch>
            <a:fillRect/>
          </a:stretch>
        </p:blipFill>
        <p:spPr>
          <a:xfrm>
            <a:off x="5358936" y="2730194"/>
            <a:ext cx="3785063" cy="2137201"/>
          </a:xfrm>
          <a:prstGeom prst="rect">
            <a:avLst/>
          </a:prstGeom>
          <a:ln>
            <a:solidFill>
              <a:srgbClr val="7F7F7F"/>
            </a:solidFill>
          </a:ln>
        </p:spPr>
      </p:pic>
    </p:spTree>
    <p:extLst>
      <p:ext uri="{BB962C8B-B14F-4D97-AF65-F5344CB8AC3E}">
        <p14:creationId xmlns:p14="http://schemas.microsoft.com/office/powerpoint/2010/main" val="24585120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Study Design</a:t>
            </a:r>
            <a:endParaRPr lang="en-US" dirty="0"/>
          </a:p>
        </p:txBody>
      </p:sp>
      <p:sp>
        <p:nvSpPr>
          <p:cNvPr id="3" name="Content Placeholder 2"/>
          <p:cNvSpPr>
            <a:spLocks noGrp="1"/>
          </p:cNvSpPr>
          <p:nvPr>
            <p:ph idx="1"/>
          </p:nvPr>
        </p:nvSpPr>
        <p:spPr>
          <a:xfrm>
            <a:off x="241891" y="1592306"/>
            <a:ext cx="8728249" cy="4533857"/>
          </a:xfrm>
        </p:spPr>
        <p:txBody>
          <a:bodyPr/>
          <a:lstStyle/>
          <a:p>
            <a:pPr marL="0" indent="0">
              <a:buNone/>
            </a:pPr>
            <a:r>
              <a:rPr lang="en-US" dirty="0" smtClean="0"/>
              <a:t>Personalized Feedback			No Feedback</a:t>
            </a:r>
          </a:p>
          <a:p>
            <a:pPr marL="0" indent="0">
              <a:buNone/>
              <a:tabLst>
                <a:tab pos="2278063" algn="l"/>
              </a:tabLst>
            </a:pPr>
            <a:r>
              <a:rPr lang="en-US" dirty="0" smtClean="0"/>
              <a:t>				</a:t>
            </a:r>
          </a:p>
          <a:p>
            <a:pPr marL="0" indent="0">
              <a:buNone/>
            </a:pPr>
            <a:endParaRPr lang="en-US" dirty="0" smtClean="0"/>
          </a:p>
          <a:p>
            <a:pPr marL="0" indent="0">
              <a:buNone/>
            </a:pPr>
            <a:endParaRPr lang="en-US" dirty="0"/>
          </a:p>
        </p:txBody>
      </p:sp>
      <p:sp>
        <p:nvSpPr>
          <p:cNvPr id="6" name="Slide Number Placeholder 5"/>
          <p:cNvSpPr>
            <a:spLocks noGrp="1"/>
          </p:cNvSpPr>
          <p:nvPr>
            <p:ph type="sldNum" sz="quarter" idx="12"/>
          </p:nvPr>
        </p:nvSpPr>
        <p:spPr/>
        <p:txBody>
          <a:bodyPr/>
          <a:lstStyle/>
          <a:p>
            <a:fld id="{D7E71F0D-DE23-794B-A419-004BD3ED7878}" type="slidenum">
              <a:rPr lang="en-US" smtClean="0"/>
              <a:t>48</a:t>
            </a:fld>
            <a:endParaRPr lang="en-US"/>
          </a:p>
        </p:txBody>
      </p:sp>
      <p:pic>
        <p:nvPicPr>
          <p:cNvPr id="7" name="Picture 6"/>
          <p:cNvPicPr>
            <a:picLocks noChangeAspect="1"/>
          </p:cNvPicPr>
          <p:nvPr/>
        </p:nvPicPr>
        <p:blipFill>
          <a:blip r:embed="rId3"/>
          <a:stretch>
            <a:fillRect/>
          </a:stretch>
        </p:blipFill>
        <p:spPr>
          <a:xfrm>
            <a:off x="744563" y="2313308"/>
            <a:ext cx="2562489" cy="2033621"/>
          </a:xfrm>
          <a:prstGeom prst="rect">
            <a:avLst/>
          </a:prstGeom>
          <a:ln>
            <a:solidFill>
              <a:srgbClr val="7F7F7F"/>
            </a:solidFill>
          </a:ln>
        </p:spPr>
      </p:pic>
      <p:pic>
        <p:nvPicPr>
          <p:cNvPr id="8" name="Picture 7"/>
          <p:cNvPicPr>
            <a:picLocks noChangeAspect="1"/>
          </p:cNvPicPr>
          <p:nvPr/>
        </p:nvPicPr>
        <p:blipFill>
          <a:blip r:embed="rId4"/>
          <a:stretch>
            <a:fillRect/>
          </a:stretch>
        </p:blipFill>
        <p:spPr>
          <a:xfrm>
            <a:off x="744563" y="4506646"/>
            <a:ext cx="2562489" cy="1233135"/>
          </a:xfrm>
          <a:prstGeom prst="rect">
            <a:avLst/>
          </a:prstGeom>
          <a:ln>
            <a:solidFill>
              <a:srgbClr val="7F7F7F"/>
            </a:solidFill>
          </a:ln>
        </p:spPr>
      </p:pic>
    </p:spTree>
    <p:extLst>
      <p:ext uri="{BB962C8B-B14F-4D97-AF65-F5344CB8AC3E}">
        <p14:creationId xmlns:p14="http://schemas.microsoft.com/office/powerpoint/2010/main" val="3323805556"/>
      </p:ext>
    </p:extLst>
  </p:cSld>
  <p:clrMapOvr>
    <a:masterClrMapping/>
  </p:clrMapOvr>
  <p:timing>
    <p:tnLst>
      <p:par>
        <p:cTn xmlns:p14="http://schemas.microsoft.com/office/powerpoint/2010/mai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Study Design</a:t>
            </a:r>
            <a:endParaRPr lang="en-US" dirty="0"/>
          </a:p>
        </p:txBody>
      </p:sp>
      <p:sp>
        <p:nvSpPr>
          <p:cNvPr id="3" name="Content Placeholder 2"/>
          <p:cNvSpPr>
            <a:spLocks noGrp="1"/>
          </p:cNvSpPr>
          <p:nvPr>
            <p:ph idx="1"/>
          </p:nvPr>
        </p:nvSpPr>
        <p:spPr>
          <a:xfrm>
            <a:off x="241891" y="1068256"/>
            <a:ext cx="8728249" cy="4533857"/>
          </a:xfrm>
        </p:spPr>
        <p:txBody>
          <a:bodyPr/>
          <a:lstStyle/>
          <a:p>
            <a:pPr marL="0" indent="0">
              <a:buNone/>
            </a:pPr>
            <a:endParaRPr lang="en-US" sz="2800" dirty="0" smtClean="0"/>
          </a:p>
          <a:p>
            <a:pPr marL="0" indent="0">
              <a:buNone/>
            </a:pPr>
            <a:endParaRPr lang="en-US" sz="2800" dirty="0"/>
          </a:p>
          <a:p>
            <a:pPr marL="0" indent="0">
              <a:buNone/>
            </a:pPr>
            <a:r>
              <a:rPr lang="en-US" sz="2800" dirty="0" smtClean="0"/>
              <a:t>Monetary Incentive Reminders		No Incentive Reminders</a:t>
            </a:r>
          </a:p>
          <a:p>
            <a:pPr marL="0" indent="0">
              <a:buNone/>
              <a:tabLst>
                <a:tab pos="2278063" algn="l"/>
              </a:tabLst>
            </a:pPr>
            <a:r>
              <a:rPr lang="en-US" dirty="0" smtClean="0"/>
              <a:t>				</a:t>
            </a:r>
          </a:p>
          <a:p>
            <a:pPr marL="0" indent="0">
              <a:buNone/>
            </a:pPr>
            <a:endParaRPr lang="en-US" dirty="0" smtClean="0"/>
          </a:p>
          <a:p>
            <a:pPr marL="0" indent="0">
              <a:buNone/>
            </a:pPr>
            <a:endParaRPr lang="en-US" dirty="0"/>
          </a:p>
        </p:txBody>
      </p:sp>
      <p:sp>
        <p:nvSpPr>
          <p:cNvPr id="7" name="Slide Number Placeholder 6"/>
          <p:cNvSpPr>
            <a:spLocks noGrp="1"/>
          </p:cNvSpPr>
          <p:nvPr>
            <p:ph type="sldNum" sz="quarter" idx="12"/>
          </p:nvPr>
        </p:nvSpPr>
        <p:spPr/>
        <p:txBody>
          <a:bodyPr/>
          <a:lstStyle/>
          <a:p>
            <a:fld id="{D7E71F0D-DE23-794B-A419-004BD3ED7878}" type="slidenum">
              <a:rPr lang="en-US" smtClean="0"/>
              <a:t>49</a:t>
            </a:fld>
            <a:endParaRPr lang="en-US"/>
          </a:p>
        </p:txBody>
      </p:sp>
      <p:pic>
        <p:nvPicPr>
          <p:cNvPr id="5" name="Picture 4"/>
          <p:cNvPicPr>
            <a:picLocks noChangeAspect="1"/>
          </p:cNvPicPr>
          <p:nvPr/>
        </p:nvPicPr>
        <p:blipFill>
          <a:blip r:embed="rId3"/>
          <a:stretch>
            <a:fillRect/>
          </a:stretch>
        </p:blipFill>
        <p:spPr>
          <a:xfrm>
            <a:off x="241891" y="2891326"/>
            <a:ext cx="4587393" cy="1493570"/>
          </a:xfrm>
          <a:prstGeom prst="rect">
            <a:avLst/>
          </a:prstGeom>
        </p:spPr>
      </p:pic>
    </p:spTree>
    <p:extLst>
      <p:ext uri="{BB962C8B-B14F-4D97-AF65-F5344CB8AC3E}">
        <p14:creationId xmlns:p14="http://schemas.microsoft.com/office/powerpoint/2010/main" val="1709509920"/>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Self-tracking has health benefits</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FF0000"/>
                </a:solidFill>
              </a:rPr>
              <a:t>Better weight-loss outcomes</a:t>
            </a:r>
          </a:p>
          <a:p>
            <a:pPr marL="0" lvl="1" indent="0">
              <a:buNone/>
            </a:pPr>
            <a:r>
              <a:rPr lang="en-US" dirty="0"/>
              <a:t>	</a:t>
            </a:r>
            <a:r>
              <a:rPr lang="en-US" sz="1700" dirty="0" smtClean="0">
                <a:latin typeface="Calibri" charset="0"/>
              </a:rPr>
              <a:t>Spring, </a:t>
            </a:r>
            <a:r>
              <a:rPr lang="en-US" sz="1700" dirty="0" err="1" smtClean="0">
                <a:latin typeface="Calibri" charset="0"/>
              </a:rPr>
              <a:t>et.al</a:t>
            </a:r>
            <a:r>
              <a:rPr lang="en-US" sz="1700" dirty="0" smtClean="0">
                <a:latin typeface="Calibri" charset="0"/>
              </a:rPr>
              <a:t>, 2013</a:t>
            </a:r>
            <a:endParaRPr lang="en-US" sz="1700" dirty="0">
              <a:latin typeface="Calibri" charset="0"/>
            </a:endParaRPr>
          </a:p>
          <a:p>
            <a:pPr marL="0" indent="0">
              <a:buNone/>
            </a:pPr>
            <a:endParaRPr lang="en-US" dirty="0" smtClean="0"/>
          </a:p>
          <a:p>
            <a:pPr marL="0" indent="0">
              <a:buNone/>
            </a:pPr>
            <a:r>
              <a:rPr lang="en-US" dirty="0" smtClean="0">
                <a:solidFill>
                  <a:srgbClr val="FF0000"/>
                </a:solidFill>
              </a:rPr>
              <a:t>More patient involvement</a:t>
            </a:r>
          </a:p>
          <a:p>
            <a:pPr marL="846138" indent="0">
              <a:buNone/>
            </a:pPr>
            <a:r>
              <a:rPr lang="en-US" sz="2800" dirty="0" smtClean="0"/>
              <a:t>40% asked their doctors new questions or sought second opinions.</a:t>
            </a:r>
          </a:p>
          <a:p>
            <a:pPr marL="846138" indent="0">
              <a:buNone/>
            </a:pPr>
            <a:r>
              <a:rPr lang="en-US" sz="2800" dirty="0" smtClean="0"/>
              <a:t>46% changed their overall approach to health</a:t>
            </a:r>
            <a:endParaRPr lang="en-US" sz="2800" dirty="0"/>
          </a:p>
          <a:p>
            <a:pPr marL="0" lvl="1" indent="0">
              <a:buNone/>
            </a:pPr>
            <a:r>
              <a:rPr lang="en-US" dirty="0"/>
              <a:t>	</a:t>
            </a:r>
            <a:r>
              <a:rPr lang="en-US" sz="1700" dirty="0" smtClean="0">
                <a:latin typeface="Calibri" charset="0"/>
              </a:rPr>
              <a:t>Fox and Duggan, </a:t>
            </a:r>
            <a:r>
              <a:rPr lang="en-US" sz="1700" dirty="0">
                <a:latin typeface="Calibri" charset="0"/>
              </a:rPr>
              <a:t>2013</a:t>
            </a:r>
          </a:p>
          <a:p>
            <a:pPr marL="0" indent="0">
              <a:buNone/>
            </a:pPr>
            <a:endParaRPr lang="en-US" sz="2800" dirty="0" smtClean="0"/>
          </a:p>
        </p:txBody>
      </p:sp>
      <p:sp>
        <p:nvSpPr>
          <p:cNvPr id="4" name="Slide Number Placeholder 3"/>
          <p:cNvSpPr>
            <a:spLocks noGrp="1"/>
          </p:cNvSpPr>
          <p:nvPr>
            <p:ph type="sldNum" sz="quarter" idx="12"/>
          </p:nvPr>
        </p:nvSpPr>
        <p:spPr/>
        <p:txBody>
          <a:bodyPr/>
          <a:lstStyle/>
          <a:p>
            <a:fld id="{D7E71F0D-DE23-794B-A419-004BD3ED7878}" type="slidenum">
              <a:rPr lang="en-US" smtClean="0"/>
              <a:t>5</a:t>
            </a:fld>
            <a:endParaRPr lang="en-US"/>
          </a:p>
        </p:txBody>
      </p:sp>
    </p:spTree>
    <p:extLst>
      <p:ext uri="{BB962C8B-B14F-4D97-AF65-F5344CB8AC3E}">
        <p14:creationId xmlns:p14="http://schemas.microsoft.com/office/powerpoint/2010/main" val="3477475042"/>
      </p:ext>
    </p:extLst>
  </p:cSld>
  <p:clrMapOvr>
    <a:masterClrMapping/>
  </p:clrMapOvr>
  <p:timing>
    <p:tnLst>
      <p:par>
        <p:cTn xmlns:p14="http://schemas.microsoft.com/office/powerpoint/2010/mai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Study Design</a:t>
            </a:r>
            <a:endParaRPr lang="en-US" dirty="0"/>
          </a:p>
        </p:txBody>
      </p:sp>
      <p:sp>
        <p:nvSpPr>
          <p:cNvPr id="3" name="Content Placeholder 2"/>
          <p:cNvSpPr>
            <a:spLocks noGrp="1"/>
          </p:cNvSpPr>
          <p:nvPr>
            <p:ph idx="1"/>
          </p:nvPr>
        </p:nvSpPr>
        <p:spPr>
          <a:xfrm>
            <a:off x="241891" y="1592306"/>
            <a:ext cx="8728249" cy="4533857"/>
          </a:xfrm>
        </p:spPr>
        <p:txBody>
          <a:bodyPr/>
          <a:lstStyle/>
          <a:p>
            <a:pPr marL="0" indent="0">
              <a:buNone/>
              <a:tabLst>
                <a:tab pos="2278063" algn="l"/>
              </a:tabLst>
            </a:pPr>
            <a:r>
              <a:rPr lang="en-US" dirty="0" smtClean="0"/>
              <a:t>				</a:t>
            </a:r>
          </a:p>
          <a:p>
            <a:pPr marL="0" indent="0">
              <a:buNone/>
            </a:pPr>
            <a:endParaRPr lang="en-US" dirty="0" smtClean="0"/>
          </a:p>
          <a:p>
            <a:pPr marL="0" indent="0">
              <a:buNone/>
            </a:pPr>
            <a:endParaRPr lang="en-US" dirty="0"/>
          </a:p>
        </p:txBody>
      </p:sp>
      <p:sp>
        <p:nvSpPr>
          <p:cNvPr id="5" name="TextBox 4"/>
          <p:cNvSpPr txBox="1"/>
          <p:nvPr/>
        </p:nvSpPr>
        <p:spPr>
          <a:xfrm>
            <a:off x="1061929" y="5683927"/>
            <a:ext cx="7240409" cy="523220"/>
          </a:xfrm>
          <a:prstGeom prst="rect">
            <a:avLst/>
          </a:prstGeom>
          <a:noFill/>
        </p:spPr>
        <p:txBody>
          <a:bodyPr wrap="none" rtlCol="0">
            <a:spAutoFit/>
          </a:bodyPr>
          <a:lstStyle/>
          <a:p>
            <a:r>
              <a:rPr lang="en-US" sz="2800" dirty="0" smtClean="0"/>
              <a:t>2 x 2 x 2 Between-Subjects, Experimental Design</a:t>
            </a:r>
            <a:endParaRPr lang="en-US" sz="2800" dirty="0"/>
          </a:p>
        </p:txBody>
      </p:sp>
      <p:sp>
        <p:nvSpPr>
          <p:cNvPr id="6" name="Slide Number Placeholder 5"/>
          <p:cNvSpPr>
            <a:spLocks noGrp="1"/>
          </p:cNvSpPr>
          <p:nvPr>
            <p:ph type="sldNum" sz="quarter" idx="12"/>
          </p:nvPr>
        </p:nvSpPr>
        <p:spPr/>
        <p:txBody>
          <a:bodyPr/>
          <a:lstStyle/>
          <a:p>
            <a:fld id="{D7E71F0D-DE23-794B-A419-004BD3ED7878}" type="slidenum">
              <a:rPr lang="en-US" smtClean="0"/>
              <a:t>50</a:t>
            </a:fld>
            <a:endParaRPr lang="en-US"/>
          </a:p>
        </p:txBody>
      </p:sp>
      <p:sp>
        <p:nvSpPr>
          <p:cNvPr id="7" name="Rectangle 6"/>
          <p:cNvSpPr/>
          <p:nvPr/>
        </p:nvSpPr>
        <p:spPr>
          <a:xfrm>
            <a:off x="1061929" y="2257776"/>
            <a:ext cx="3114960" cy="29915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Rectangle 7"/>
          <p:cNvSpPr/>
          <p:nvPr/>
        </p:nvSpPr>
        <p:spPr>
          <a:xfrm>
            <a:off x="5136444" y="2257776"/>
            <a:ext cx="3550356" cy="2991555"/>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TextBox 8"/>
          <p:cNvSpPr txBox="1"/>
          <p:nvPr/>
        </p:nvSpPr>
        <p:spPr>
          <a:xfrm>
            <a:off x="1061929" y="2596442"/>
            <a:ext cx="3114960" cy="2862323"/>
          </a:xfrm>
          <a:prstGeom prst="rect">
            <a:avLst/>
          </a:prstGeom>
          <a:noFill/>
        </p:spPr>
        <p:txBody>
          <a:bodyPr wrap="square" rtlCol="0">
            <a:spAutoFit/>
          </a:bodyPr>
          <a:lstStyle/>
          <a:p>
            <a:r>
              <a:rPr lang="en-US" b="1" dirty="0" smtClean="0"/>
              <a:t>Interaction mode</a:t>
            </a:r>
          </a:p>
          <a:p>
            <a:r>
              <a:rPr lang="en-US" dirty="0"/>
              <a:t> </a:t>
            </a:r>
            <a:r>
              <a:rPr lang="en-US" dirty="0" smtClean="0"/>
              <a:t>   Agent/Text</a:t>
            </a:r>
          </a:p>
          <a:p>
            <a:endParaRPr lang="en-US" dirty="0"/>
          </a:p>
          <a:p>
            <a:r>
              <a:rPr lang="en-US" b="1" dirty="0" smtClean="0"/>
              <a:t>Monetary Incentive</a:t>
            </a:r>
          </a:p>
          <a:p>
            <a:r>
              <a:rPr lang="en-US" dirty="0" smtClean="0"/>
              <a:t>    Reminder/No-Reminder</a:t>
            </a:r>
          </a:p>
          <a:p>
            <a:endParaRPr lang="en-US" dirty="0"/>
          </a:p>
          <a:p>
            <a:r>
              <a:rPr lang="en-US" b="1" dirty="0" smtClean="0"/>
              <a:t>Personal Incentive</a:t>
            </a:r>
          </a:p>
          <a:p>
            <a:r>
              <a:rPr lang="en-US" dirty="0" smtClean="0"/>
              <a:t>    Feedback/No-Feedback</a:t>
            </a:r>
          </a:p>
          <a:p>
            <a:endParaRPr lang="en-US" dirty="0"/>
          </a:p>
          <a:p>
            <a:endParaRPr lang="en-US" dirty="0"/>
          </a:p>
        </p:txBody>
      </p:sp>
      <p:sp>
        <p:nvSpPr>
          <p:cNvPr id="10" name="TextBox 9"/>
          <p:cNvSpPr txBox="1"/>
          <p:nvPr/>
        </p:nvSpPr>
        <p:spPr>
          <a:xfrm>
            <a:off x="5221112" y="2596442"/>
            <a:ext cx="3465688" cy="2862323"/>
          </a:xfrm>
          <a:prstGeom prst="rect">
            <a:avLst/>
          </a:prstGeom>
          <a:noFill/>
        </p:spPr>
        <p:txBody>
          <a:bodyPr wrap="square" rtlCol="0">
            <a:spAutoFit/>
          </a:bodyPr>
          <a:lstStyle/>
          <a:p>
            <a:r>
              <a:rPr lang="en-US" b="1" dirty="0" smtClean="0"/>
              <a:t>Number of Interactions</a:t>
            </a:r>
          </a:p>
          <a:p>
            <a:r>
              <a:rPr lang="en-US" dirty="0" smtClean="0"/>
              <a:t>    Agent/Text</a:t>
            </a:r>
          </a:p>
          <a:p>
            <a:endParaRPr lang="en-US" dirty="0"/>
          </a:p>
          <a:p>
            <a:r>
              <a:rPr lang="en-US" b="1" dirty="0" smtClean="0"/>
              <a:t>Alcohol Disclosure</a:t>
            </a:r>
          </a:p>
          <a:p>
            <a:r>
              <a:rPr lang="en-US" dirty="0" smtClean="0"/>
              <a:t>    Alcohol Consumed</a:t>
            </a:r>
          </a:p>
          <a:p>
            <a:r>
              <a:rPr lang="en-US" dirty="0" smtClean="0"/>
              <a:t>    Negative Consequences</a:t>
            </a:r>
          </a:p>
          <a:p>
            <a:r>
              <a:rPr lang="en-US" dirty="0" smtClean="0"/>
              <a:t>    Protective Behaviors</a:t>
            </a:r>
          </a:p>
          <a:p>
            <a:endParaRPr lang="en-US" dirty="0"/>
          </a:p>
          <a:p>
            <a:r>
              <a:rPr lang="en-US" b="1" dirty="0" smtClean="0"/>
              <a:t>Attitudes towards the system</a:t>
            </a:r>
            <a:endParaRPr lang="en-US" dirty="0"/>
          </a:p>
          <a:p>
            <a:endParaRPr lang="en-US" dirty="0"/>
          </a:p>
        </p:txBody>
      </p:sp>
      <p:cxnSp>
        <p:nvCxnSpPr>
          <p:cNvPr id="12" name="Straight Arrow Connector 11"/>
          <p:cNvCxnSpPr/>
          <p:nvPr/>
        </p:nvCxnSpPr>
        <p:spPr>
          <a:xfrm>
            <a:off x="4176889" y="4063998"/>
            <a:ext cx="959555" cy="0"/>
          </a:xfrm>
          <a:prstGeom prst="straightConnector1">
            <a:avLst/>
          </a:prstGeom>
          <a:ln>
            <a:solidFill>
              <a:schemeClr val="tx1"/>
            </a:solidFill>
            <a:tailEnd type="arrow"/>
          </a:ln>
        </p:spPr>
        <p:style>
          <a:lnRef idx="2">
            <a:schemeClr val="dk1"/>
          </a:lnRef>
          <a:fillRef idx="0">
            <a:schemeClr val="dk1"/>
          </a:fillRef>
          <a:effectRef idx="1">
            <a:schemeClr val="dk1"/>
          </a:effectRef>
          <a:fontRef idx="minor">
            <a:schemeClr val="tx1"/>
          </a:fontRef>
        </p:style>
      </p:cxnSp>
      <p:sp>
        <p:nvSpPr>
          <p:cNvPr id="17" name="TextBox 16"/>
          <p:cNvSpPr txBox="1"/>
          <p:nvPr/>
        </p:nvSpPr>
        <p:spPr>
          <a:xfrm>
            <a:off x="1061929" y="1733416"/>
            <a:ext cx="3114960" cy="369332"/>
          </a:xfrm>
          <a:prstGeom prst="rect">
            <a:avLst/>
          </a:prstGeom>
          <a:noFill/>
        </p:spPr>
        <p:txBody>
          <a:bodyPr wrap="square" rtlCol="0">
            <a:spAutoFit/>
          </a:bodyPr>
          <a:lstStyle/>
          <a:p>
            <a:pPr algn="ctr"/>
            <a:r>
              <a:rPr lang="en-US" dirty="0" smtClean="0"/>
              <a:t>Independent Variables</a:t>
            </a:r>
            <a:endParaRPr lang="en-US" dirty="0"/>
          </a:p>
        </p:txBody>
      </p:sp>
      <p:sp>
        <p:nvSpPr>
          <p:cNvPr id="18" name="TextBox 17"/>
          <p:cNvSpPr txBox="1"/>
          <p:nvPr/>
        </p:nvSpPr>
        <p:spPr>
          <a:xfrm>
            <a:off x="5221112" y="1733416"/>
            <a:ext cx="3114960" cy="369332"/>
          </a:xfrm>
          <a:prstGeom prst="rect">
            <a:avLst/>
          </a:prstGeom>
          <a:noFill/>
        </p:spPr>
        <p:txBody>
          <a:bodyPr wrap="square" rtlCol="0">
            <a:spAutoFit/>
          </a:bodyPr>
          <a:lstStyle/>
          <a:p>
            <a:pPr algn="ctr"/>
            <a:r>
              <a:rPr lang="en-US" dirty="0" smtClean="0"/>
              <a:t>Dependent Variables</a:t>
            </a:r>
            <a:endParaRPr lang="en-US" dirty="0"/>
          </a:p>
        </p:txBody>
      </p:sp>
    </p:spTree>
    <p:extLst>
      <p:ext uri="{BB962C8B-B14F-4D97-AF65-F5344CB8AC3E}">
        <p14:creationId xmlns:p14="http://schemas.microsoft.com/office/powerpoint/2010/main" val="26261797"/>
      </p:ext>
    </p:extLst>
  </p:cSld>
  <p:clrMapOvr>
    <a:masterClrMapping/>
  </p:clrMapOvr>
  <p:timing>
    <p:tnLst>
      <p:par>
        <p:cTn xmlns:p14="http://schemas.microsoft.com/office/powerpoint/2010/mai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Weekly Questionnaire</a:t>
            </a:r>
            <a:endParaRPr lang="en-US" dirty="0"/>
          </a:p>
        </p:txBody>
      </p:sp>
      <p:sp>
        <p:nvSpPr>
          <p:cNvPr id="3" name="Content Placeholder 2"/>
          <p:cNvSpPr>
            <a:spLocks noGrp="1"/>
          </p:cNvSpPr>
          <p:nvPr>
            <p:ph idx="1"/>
          </p:nvPr>
        </p:nvSpPr>
        <p:spPr/>
        <p:txBody>
          <a:bodyPr>
            <a:normAutofit fontScale="85000" lnSpcReduction="20000"/>
          </a:bodyPr>
          <a:lstStyle/>
          <a:p>
            <a:pPr marL="0" indent="0">
              <a:buNone/>
            </a:pPr>
            <a:r>
              <a:rPr lang="en-US" dirty="0" smtClean="0">
                <a:solidFill>
                  <a:srgbClr val="FF0000"/>
                </a:solidFill>
              </a:rPr>
              <a:t>Alcohol Consumption</a:t>
            </a:r>
          </a:p>
          <a:p>
            <a:pPr marL="0" indent="0">
              <a:buNone/>
            </a:pPr>
            <a:r>
              <a:rPr lang="en-US" i="1" dirty="0" smtClean="0"/>
              <a:t>Think </a:t>
            </a:r>
            <a:r>
              <a:rPr lang="en-US" i="1" dirty="0"/>
              <a:t>of the occasion you drank the </a:t>
            </a:r>
            <a:r>
              <a:rPr lang="en-US" i="1" dirty="0" smtClean="0"/>
              <a:t>most last week. How much did you drink? </a:t>
            </a:r>
          </a:p>
          <a:p>
            <a:pPr marL="0" indent="0">
              <a:buNone/>
            </a:pPr>
            <a:endParaRPr lang="en-US" dirty="0" smtClean="0"/>
          </a:p>
          <a:p>
            <a:pPr marL="0" indent="0">
              <a:buNone/>
            </a:pPr>
            <a:r>
              <a:rPr lang="en-US" dirty="0" smtClean="0">
                <a:solidFill>
                  <a:srgbClr val="FF0000"/>
                </a:solidFill>
              </a:rPr>
              <a:t>Negative Consequences</a:t>
            </a:r>
          </a:p>
          <a:p>
            <a:pPr marL="0" indent="0">
              <a:buNone/>
            </a:pPr>
            <a:r>
              <a:rPr lang="en-US" i="1" dirty="0" smtClean="0"/>
              <a:t>How many times did you attend class hung over or were unfocused in class? </a:t>
            </a:r>
          </a:p>
          <a:p>
            <a:pPr marL="0" indent="0">
              <a:buNone/>
            </a:pPr>
            <a:endParaRPr lang="en-US" dirty="0"/>
          </a:p>
          <a:p>
            <a:pPr marL="0" indent="0">
              <a:buNone/>
            </a:pPr>
            <a:r>
              <a:rPr lang="en-US" dirty="0" smtClean="0">
                <a:solidFill>
                  <a:srgbClr val="FF0000"/>
                </a:solidFill>
              </a:rPr>
              <a:t>Protective Behaviors</a:t>
            </a:r>
          </a:p>
          <a:p>
            <a:pPr marL="0" indent="0">
              <a:buNone/>
            </a:pPr>
            <a:r>
              <a:rPr lang="en-US" i="1" dirty="0" smtClean="0"/>
              <a:t>How often did you switch between alcoholic and non-alcoholic drinks?</a:t>
            </a:r>
            <a:endParaRPr lang="en-US" i="1" dirty="0"/>
          </a:p>
        </p:txBody>
      </p:sp>
      <p:sp>
        <p:nvSpPr>
          <p:cNvPr id="4" name="Slide Number Placeholder 3"/>
          <p:cNvSpPr>
            <a:spLocks noGrp="1"/>
          </p:cNvSpPr>
          <p:nvPr>
            <p:ph type="sldNum" sz="quarter" idx="12"/>
          </p:nvPr>
        </p:nvSpPr>
        <p:spPr/>
        <p:txBody>
          <a:bodyPr/>
          <a:lstStyle/>
          <a:p>
            <a:fld id="{D7E71F0D-DE23-794B-A419-004BD3ED7878}" type="slidenum">
              <a:rPr lang="en-US" smtClean="0"/>
              <a:t>51</a:t>
            </a:fld>
            <a:endParaRPr lang="en-US"/>
          </a:p>
        </p:txBody>
      </p:sp>
    </p:spTree>
    <p:extLst>
      <p:ext uri="{BB962C8B-B14F-4D97-AF65-F5344CB8AC3E}">
        <p14:creationId xmlns:p14="http://schemas.microsoft.com/office/powerpoint/2010/main" val="4274620247"/>
      </p:ext>
    </p:extLst>
  </p:cSld>
  <p:clrMapOvr>
    <a:masterClrMapping/>
  </p:clrMapOvr>
  <p:timing>
    <p:tnLst>
      <p:par>
        <p:cTn xmlns:p14="http://schemas.microsoft.com/office/powerpoint/2010/mai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7E71F0D-DE23-794B-A419-004BD3ED7878}" type="slidenum">
              <a:rPr lang="en-US" smtClean="0"/>
              <a:t>52</a:t>
            </a:fld>
            <a:endParaRPr lang="en-US"/>
          </a:p>
        </p:txBody>
      </p:sp>
      <p:pic>
        <p:nvPicPr>
          <p:cNvPr id="11" name="DrinksProject.mov">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549275" y="979311"/>
            <a:ext cx="8045450" cy="4525963"/>
          </a:xfrm>
        </p:spPr>
      </p:pic>
    </p:spTree>
    <p:extLst>
      <p:ext uri="{BB962C8B-B14F-4D97-AF65-F5344CB8AC3E}">
        <p14:creationId xmlns:p14="http://schemas.microsoft.com/office/powerpoint/2010/main" val="821594076"/>
      </p:ext>
    </p:extLst>
  </p:cSld>
  <p:clrMapOvr>
    <a:masterClrMapping/>
  </p:clrMapOvr>
  <p:timing>
    <p:tnLst>
      <p:par>
        <p:cTn xmlns:p14="http://schemas.microsoft.com/office/powerpoint/2010/main" id="1" dur="indefinite" restart="never" nodeType="tmRoot">
          <p:childTnLst>
            <p:seq concurrent="1" nextAc="seek">
              <p:cTn id="2" restart="whenNotActive" fill="hold" evtFilter="cancelBubble" nodeType="interactiveSeq">
                <p:stCondLst>
                  <p:cond evt="onClick" delay="0">
                    <p:tgtEl>
                      <p:spTgt spid="11"/>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1"/>
                                        </p:tgtEl>
                                      </p:cBhvr>
                                    </p:cmd>
                                  </p:childTnLst>
                                </p:cTn>
                              </p:par>
                            </p:childTnLst>
                          </p:cTn>
                        </p:par>
                      </p:childTnLst>
                    </p:cTn>
                  </p:par>
                </p:childTnLst>
              </p:cTn>
              <p:nextCondLst>
                <p:cond evt="onClick" delay="0">
                  <p:tgtEl>
                    <p:spTgt spid="11"/>
                  </p:tgtEl>
                </p:cond>
              </p:nextCondLst>
            </p:seq>
            <p:video>
              <p:cMediaNode vol="80000">
                <p:cTn id="7" fill="hold" display="0">
                  <p:stCondLst>
                    <p:cond delay="indefinite"/>
                  </p:stCondLst>
                </p:cTn>
                <p:tgtEl>
                  <p:spTgt spid="11"/>
                </p:tgtEl>
              </p:cMediaNode>
            </p:vide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a:bodyPr>
          <a:lstStyle/>
          <a:p>
            <a:pPr marL="0" indent="0" algn="ctr">
              <a:buNone/>
            </a:pPr>
            <a:endParaRPr lang="en-US" sz="6600" dirty="0" smtClean="0"/>
          </a:p>
          <a:p>
            <a:pPr marL="0" indent="0" algn="ctr">
              <a:buNone/>
            </a:pPr>
            <a:r>
              <a:rPr lang="en-US" sz="6600" dirty="0" smtClean="0"/>
              <a:t>Results</a:t>
            </a:r>
            <a:endParaRPr lang="en-US" sz="6600" dirty="0"/>
          </a:p>
        </p:txBody>
      </p:sp>
      <p:sp>
        <p:nvSpPr>
          <p:cNvPr id="4" name="Slide Number Placeholder 3"/>
          <p:cNvSpPr>
            <a:spLocks noGrp="1"/>
          </p:cNvSpPr>
          <p:nvPr>
            <p:ph type="sldNum" sz="quarter" idx="12"/>
          </p:nvPr>
        </p:nvSpPr>
        <p:spPr/>
        <p:txBody>
          <a:bodyPr/>
          <a:lstStyle/>
          <a:p>
            <a:fld id="{D7E71F0D-DE23-794B-A419-004BD3ED7878}" type="slidenum">
              <a:rPr lang="en-US" smtClean="0"/>
              <a:t>53</a:t>
            </a:fld>
            <a:endParaRPr lang="en-US"/>
          </a:p>
        </p:txBody>
      </p:sp>
    </p:spTree>
    <p:extLst>
      <p:ext uri="{BB962C8B-B14F-4D97-AF65-F5344CB8AC3E}">
        <p14:creationId xmlns:p14="http://schemas.microsoft.com/office/powerpoint/2010/main" val="2343127011"/>
      </p:ext>
    </p:extLst>
  </p:cSld>
  <p:clrMapOvr>
    <a:masterClrMapping/>
  </p:clrMapOvr>
  <p:timing>
    <p:tnLst>
      <p:par>
        <p:cTn xmlns:p14="http://schemas.microsoft.com/office/powerpoint/2010/mai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Participants</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179607917"/>
              </p:ext>
            </p:extLst>
          </p:nvPr>
        </p:nvGraphicFramePr>
        <p:xfrm>
          <a:off x="3274810" y="1510004"/>
          <a:ext cx="2619188" cy="4820920"/>
        </p:xfrm>
        <a:graphic>
          <a:graphicData uri="http://schemas.openxmlformats.org/drawingml/2006/table">
            <a:tbl>
              <a:tblPr firstRow="1" bandRow="1">
                <a:tableStyleId>{2D5ABB26-0587-4C30-8999-92F81FD0307C}</a:tableStyleId>
              </a:tblPr>
              <a:tblGrid>
                <a:gridCol w="1309594"/>
                <a:gridCol w="1309594"/>
              </a:tblGrid>
              <a:tr h="370840">
                <a:tc>
                  <a:txBody>
                    <a:bodyPr/>
                    <a:lstStyle/>
                    <a:p>
                      <a:pPr algn="l" fontAlgn="ctr"/>
                      <a:r>
                        <a:rPr lang="en-US" sz="1800" u="none" strike="noStrike" dirty="0">
                          <a:effectLst/>
                        </a:rPr>
                        <a:t>Women</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c>
                  <a:txBody>
                    <a:bodyPr/>
                    <a:lstStyle/>
                    <a:p>
                      <a:pPr algn="ctr" fontAlgn="ctr"/>
                      <a:r>
                        <a:rPr lang="en-US" sz="1800" u="none" strike="noStrike" dirty="0">
                          <a:effectLst/>
                        </a:rPr>
                        <a:t>249</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r>
              <a:tr h="370840">
                <a:tc>
                  <a:txBody>
                    <a:bodyPr/>
                    <a:lstStyle/>
                    <a:p>
                      <a:pPr algn="l" fontAlgn="ctr"/>
                      <a:r>
                        <a:rPr lang="en-US" sz="1800" u="none" strike="noStrike" dirty="0">
                          <a:effectLst/>
                        </a:rPr>
                        <a:t>Men</a:t>
                      </a:r>
                      <a:endParaRPr lang="en-US" sz="1800" b="0" i="0" u="none" strike="noStrike" dirty="0">
                        <a:solidFill>
                          <a:srgbClr val="000000"/>
                        </a:solidFill>
                        <a:effectLst/>
                        <a:latin typeface="Charter BT"/>
                      </a:endParaRPr>
                    </a:p>
                  </a:txBody>
                  <a:tcPr marL="12700" marR="12700" marT="12700" marB="0" anchor="ctr"/>
                </a:tc>
                <a:tc>
                  <a:txBody>
                    <a:bodyPr/>
                    <a:lstStyle/>
                    <a:p>
                      <a:pPr algn="ctr" fontAlgn="ctr"/>
                      <a:r>
                        <a:rPr lang="en-US" sz="1800" u="none" strike="noStrike" dirty="0">
                          <a:effectLst/>
                        </a:rPr>
                        <a:t>126</a:t>
                      </a:r>
                      <a:endParaRPr lang="en-US" sz="1800" b="0" i="0" u="none" strike="noStrike" dirty="0">
                        <a:solidFill>
                          <a:srgbClr val="000000"/>
                        </a:solidFill>
                        <a:effectLst/>
                        <a:latin typeface="Charter BT"/>
                      </a:endParaRPr>
                    </a:p>
                  </a:txBody>
                  <a:tcPr marL="12700" marR="12700" marT="12700" marB="0" anchor="ctr"/>
                </a:tc>
              </a:tr>
              <a:tr h="370840">
                <a:tc>
                  <a:txBody>
                    <a:bodyPr/>
                    <a:lstStyle/>
                    <a:p>
                      <a:pPr algn="l" fontAlgn="b"/>
                      <a:r>
                        <a:rPr lang="en-US" sz="1800" u="none" strike="noStrike" dirty="0">
                          <a:effectLst/>
                        </a:rPr>
                        <a:t> </a:t>
                      </a:r>
                      <a:endParaRPr lang="en-US" sz="1800" b="0" i="0" u="none" strike="noStrike" dirty="0">
                        <a:solidFill>
                          <a:srgbClr val="000000"/>
                        </a:solidFill>
                        <a:effectLst/>
                        <a:latin typeface="Calibri"/>
                      </a:endParaRPr>
                    </a:p>
                  </a:txBody>
                  <a:tcPr marL="12700" marR="12700" marT="12700" marB="0" anchor="b"/>
                </a:tc>
                <a:tc>
                  <a:txBody>
                    <a:bodyPr/>
                    <a:lstStyle/>
                    <a:p>
                      <a:pPr algn="ctr" fontAlgn="b"/>
                      <a:r>
                        <a:rPr lang="en-US" sz="1800" u="none" strike="noStrike" dirty="0">
                          <a:effectLst/>
                        </a:rPr>
                        <a:t> </a:t>
                      </a:r>
                      <a:endParaRPr lang="en-US" sz="1800" b="0" i="0" u="none" strike="noStrike" dirty="0">
                        <a:solidFill>
                          <a:srgbClr val="000000"/>
                        </a:solidFill>
                        <a:effectLst/>
                        <a:latin typeface="Calibri"/>
                      </a:endParaRPr>
                    </a:p>
                  </a:txBody>
                  <a:tcPr marL="12700" marR="12700" marT="12700" marB="0" anchor="b"/>
                </a:tc>
              </a:tr>
              <a:tr h="370840">
                <a:tc>
                  <a:txBody>
                    <a:bodyPr/>
                    <a:lstStyle/>
                    <a:p>
                      <a:pPr algn="l" fontAlgn="ctr"/>
                      <a:r>
                        <a:rPr lang="en-US" sz="1800" u="none" strike="noStrike" dirty="0">
                          <a:effectLst/>
                        </a:rPr>
                        <a:t>Freshman</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c>
                  <a:txBody>
                    <a:bodyPr/>
                    <a:lstStyle/>
                    <a:p>
                      <a:pPr algn="ctr" fontAlgn="ctr"/>
                      <a:r>
                        <a:rPr lang="en-US" sz="1800" u="none" strike="noStrike" dirty="0">
                          <a:effectLst/>
                        </a:rPr>
                        <a:t>103</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r>
              <a:tr h="370840">
                <a:tc>
                  <a:txBody>
                    <a:bodyPr/>
                    <a:lstStyle/>
                    <a:p>
                      <a:pPr algn="l" fontAlgn="ctr"/>
                      <a:r>
                        <a:rPr lang="en-US" sz="1800" u="none" strike="noStrike" dirty="0">
                          <a:effectLst/>
                        </a:rPr>
                        <a:t>Sophomore</a:t>
                      </a:r>
                      <a:endParaRPr lang="en-US" sz="1800" b="0" i="0" u="none" strike="noStrike" dirty="0">
                        <a:solidFill>
                          <a:srgbClr val="000000"/>
                        </a:solidFill>
                        <a:effectLst/>
                        <a:latin typeface="Charter BT"/>
                      </a:endParaRPr>
                    </a:p>
                  </a:txBody>
                  <a:tcPr marL="12700" marR="12700" marT="12700" marB="0" anchor="ctr"/>
                </a:tc>
                <a:tc>
                  <a:txBody>
                    <a:bodyPr/>
                    <a:lstStyle/>
                    <a:p>
                      <a:pPr algn="ctr" fontAlgn="ctr"/>
                      <a:r>
                        <a:rPr lang="en-US" sz="1800" u="none" strike="noStrike" dirty="0">
                          <a:effectLst/>
                        </a:rPr>
                        <a:t>69</a:t>
                      </a:r>
                      <a:endParaRPr lang="en-US" sz="1800" b="0" i="0" u="none" strike="noStrike" dirty="0">
                        <a:solidFill>
                          <a:srgbClr val="000000"/>
                        </a:solidFill>
                        <a:effectLst/>
                        <a:latin typeface="Charter BT"/>
                      </a:endParaRPr>
                    </a:p>
                  </a:txBody>
                  <a:tcPr marL="12700" marR="12700" marT="12700" marB="0" anchor="ctr"/>
                </a:tc>
              </a:tr>
              <a:tr h="370840">
                <a:tc>
                  <a:txBody>
                    <a:bodyPr/>
                    <a:lstStyle/>
                    <a:p>
                      <a:pPr algn="l" fontAlgn="ctr"/>
                      <a:r>
                        <a:rPr lang="en-US" sz="1800" u="none" strike="noStrike" dirty="0" err="1">
                          <a:effectLst/>
                        </a:rPr>
                        <a:t>Middler</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c>
                  <a:txBody>
                    <a:bodyPr/>
                    <a:lstStyle/>
                    <a:p>
                      <a:pPr algn="ctr" fontAlgn="ctr"/>
                      <a:r>
                        <a:rPr lang="en-US" sz="1800" u="none" strike="noStrike" dirty="0">
                          <a:effectLst/>
                        </a:rPr>
                        <a:t>50</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r>
              <a:tr h="370840">
                <a:tc>
                  <a:txBody>
                    <a:bodyPr/>
                    <a:lstStyle/>
                    <a:p>
                      <a:pPr algn="l" fontAlgn="ctr"/>
                      <a:r>
                        <a:rPr lang="en-US" sz="1800" u="none" strike="noStrike" dirty="0">
                          <a:effectLst/>
                        </a:rPr>
                        <a:t>Junior</a:t>
                      </a:r>
                      <a:endParaRPr lang="en-US" sz="1800" b="0" i="0" u="none" strike="noStrike" dirty="0">
                        <a:solidFill>
                          <a:srgbClr val="000000"/>
                        </a:solidFill>
                        <a:effectLst/>
                        <a:latin typeface="Charter BT"/>
                      </a:endParaRPr>
                    </a:p>
                  </a:txBody>
                  <a:tcPr marL="12700" marR="12700" marT="12700" marB="0" anchor="ctr"/>
                </a:tc>
                <a:tc>
                  <a:txBody>
                    <a:bodyPr/>
                    <a:lstStyle/>
                    <a:p>
                      <a:pPr algn="ctr" fontAlgn="ctr"/>
                      <a:r>
                        <a:rPr lang="en-US" sz="1800" u="none" strike="noStrike" dirty="0">
                          <a:effectLst/>
                        </a:rPr>
                        <a:t>39</a:t>
                      </a:r>
                      <a:endParaRPr lang="en-US" sz="1800" b="0" i="0" u="none" strike="noStrike" dirty="0">
                        <a:solidFill>
                          <a:srgbClr val="000000"/>
                        </a:solidFill>
                        <a:effectLst/>
                        <a:latin typeface="Charter BT"/>
                      </a:endParaRPr>
                    </a:p>
                  </a:txBody>
                  <a:tcPr marL="12700" marR="12700" marT="12700" marB="0" anchor="ctr"/>
                </a:tc>
              </a:tr>
              <a:tr h="370840">
                <a:tc>
                  <a:txBody>
                    <a:bodyPr/>
                    <a:lstStyle/>
                    <a:p>
                      <a:pPr algn="l" fontAlgn="ctr"/>
                      <a:r>
                        <a:rPr lang="en-US" sz="1800" u="none" strike="noStrike" dirty="0">
                          <a:effectLst/>
                        </a:rPr>
                        <a:t>Senior</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c>
                  <a:txBody>
                    <a:bodyPr/>
                    <a:lstStyle/>
                    <a:p>
                      <a:pPr algn="ctr" fontAlgn="ctr"/>
                      <a:r>
                        <a:rPr lang="en-US" sz="1800" u="none" strike="noStrike" dirty="0">
                          <a:effectLst/>
                        </a:rPr>
                        <a:t>62</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r>
              <a:tr h="370840">
                <a:tc>
                  <a:txBody>
                    <a:bodyPr/>
                    <a:lstStyle/>
                    <a:p>
                      <a:pPr algn="l" fontAlgn="ctr"/>
                      <a:r>
                        <a:rPr lang="en-US" sz="1800" u="none" strike="noStrike" dirty="0">
                          <a:effectLst/>
                        </a:rPr>
                        <a:t>Grad Student</a:t>
                      </a:r>
                      <a:endParaRPr lang="en-US" sz="1800" b="0" i="0" u="none" strike="noStrike" dirty="0">
                        <a:solidFill>
                          <a:srgbClr val="000000"/>
                        </a:solidFill>
                        <a:effectLst/>
                        <a:latin typeface="Charter BT"/>
                      </a:endParaRPr>
                    </a:p>
                  </a:txBody>
                  <a:tcPr marL="12700" marR="12700" marT="12700" marB="0" anchor="ctr"/>
                </a:tc>
                <a:tc>
                  <a:txBody>
                    <a:bodyPr/>
                    <a:lstStyle/>
                    <a:p>
                      <a:pPr algn="ctr" fontAlgn="ctr"/>
                      <a:r>
                        <a:rPr lang="en-US" sz="1800" u="none" strike="noStrike" dirty="0">
                          <a:effectLst/>
                        </a:rPr>
                        <a:t>52</a:t>
                      </a:r>
                      <a:endParaRPr lang="en-US" sz="1800" b="0" i="0" u="none" strike="noStrike" dirty="0">
                        <a:solidFill>
                          <a:srgbClr val="000000"/>
                        </a:solidFill>
                        <a:effectLst/>
                        <a:latin typeface="Charter BT"/>
                      </a:endParaRPr>
                    </a:p>
                  </a:txBody>
                  <a:tcPr marL="12700" marR="12700" marT="12700" marB="0" anchor="ctr"/>
                </a:tc>
              </a:tr>
              <a:tr h="370840">
                <a:tc>
                  <a:txBody>
                    <a:bodyPr/>
                    <a:lstStyle/>
                    <a:p>
                      <a:pPr algn="l" fontAlgn="b"/>
                      <a:r>
                        <a:rPr lang="en-US" sz="1800" u="none" strike="noStrike" dirty="0">
                          <a:effectLst/>
                        </a:rPr>
                        <a:t> </a:t>
                      </a:r>
                      <a:endParaRPr lang="en-US" sz="1800" b="0" i="0" u="none" strike="noStrike" dirty="0">
                        <a:solidFill>
                          <a:srgbClr val="000000"/>
                        </a:solidFill>
                        <a:effectLst/>
                        <a:latin typeface="Calibri"/>
                      </a:endParaRPr>
                    </a:p>
                  </a:txBody>
                  <a:tcPr marL="12700" marR="12700" marT="12700" marB="0" anchor="b"/>
                </a:tc>
                <a:tc>
                  <a:txBody>
                    <a:bodyPr/>
                    <a:lstStyle/>
                    <a:p>
                      <a:pPr algn="ctr" fontAlgn="b"/>
                      <a:r>
                        <a:rPr lang="en-US" sz="1800" u="none" strike="noStrike" dirty="0">
                          <a:effectLst/>
                        </a:rPr>
                        <a:t> </a:t>
                      </a:r>
                      <a:endParaRPr lang="en-US" sz="1800" b="0" i="0" u="none" strike="noStrike" dirty="0">
                        <a:solidFill>
                          <a:srgbClr val="000000"/>
                        </a:solidFill>
                        <a:effectLst/>
                        <a:latin typeface="Calibri"/>
                      </a:endParaRPr>
                    </a:p>
                  </a:txBody>
                  <a:tcPr marL="12700" marR="12700" marT="12700" marB="0" anchor="b"/>
                </a:tc>
              </a:tr>
              <a:tr h="370840">
                <a:tc>
                  <a:txBody>
                    <a:bodyPr/>
                    <a:lstStyle/>
                    <a:p>
                      <a:pPr algn="l" fontAlgn="ctr"/>
                      <a:r>
                        <a:rPr lang="en-US" sz="1800" u="none" strike="noStrike" dirty="0">
                          <a:effectLst/>
                        </a:rPr>
                        <a:t>Ages 18-20</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c>
                  <a:txBody>
                    <a:bodyPr/>
                    <a:lstStyle/>
                    <a:p>
                      <a:pPr algn="ctr" fontAlgn="ctr"/>
                      <a:r>
                        <a:rPr lang="en-US" sz="1800" u="none" strike="noStrike" dirty="0">
                          <a:effectLst/>
                        </a:rPr>
                        <a:t>206</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r>
              <a:tr h="370840">
                <a:tc>
                  <a:txBody>
                    <a:bodyPr/>
                    <a:lstStyle/>
                    <a:p>
                      <a:pPr algn="l" fontAlgn="ctr"/>
                      <a:r>
                        <a:rPr lang="en-US" sz="1800" u="none" strike="noStrike" dirty="0">
                          <a:effectLst/>
                        </a:rPr>
                        <a:t>21-23</a:t>
                      </a:r>
                      <a:endParaRPr lang="en-US" sz="1800" b="0" i="0" u="none" strike="noStrike" dirty="0">
                        <a:solidFill>
                          <a:srgbClr val="000000"/>
                        </a:solidFill>
                        <a:effectLst/>
                        <a:latin typeface="Charter BT"/>
                      </a:endParaRPr>
                    </a:p>
                  </a:txBody>
                  <a:tcPr marL="12700" marR="12700" marT="12700" marB="0" anchor="ctr"/>
                </a:tc>
                <a:tc>
                  <a:txBody>
                    <a:bodyPr/>
                    <a:lstStyle/>
                    <a:p>
                      <a:pPr algn="ctr" fontAlgn="ctr"/>
                      <a:r>
                        <a:rPr lang="en-US" sz="1800" u="none" strike="noStrike" dirty="0">
                          <a:effectLst/>
                        </a:rPr>
                        <a:t>134</a:t>
                      </a:r>
                      <a:endParaRPr lang="en-US" sz="1800" b="0" i="0" u="none" strike="noStrike" dirty="0">
                        <a:solidFill>
                          <a:srgbClr val="000000"/>
                        </a:solidFill>
                        <a:effectLst/>
                        <a:latin typeface="Charter BT"/>
                      </a:endParaRPr>
                    </a:p>
                  </a:txBody>
                  <a:tcPr marL="12700" marR="12700" marT="12700" marB="0" anchor="ctr"/>
                </a:tc>
              </a:tr>
              <a:tr h="370840">
                <a:tc>
                  <a:txBody>
                    <a:bodyPr/>
                    <a:lstStyle/>
                    <a:p>
                      <a:pPr algn="l" fontAlgn="ctr"/>
                      <a:r>
                        <a:rPr lang="en-US" sz="1800" u="none" strike="noStrike" dirty="0">
                          <a:effectLst/>
                        </a:rPr>
                        <a:t>24+</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c>
                  <a:txBody>
                    <a:bodyPr/>
                    <a:lstStyle/>
                    <a:p>
                      <a:pPr algn="ctr" fontAlgn="ctr"/>
                      <a:r>
                        <a:rPr lang="en-US" sz="1800" u="none" strike="noStrike" dirty="0">
                          <a:effectLst/>
                        </a:rPr>
                        <a:t>35</a:t>
                      </a:r>
                      <a:endParaRPr lang="en-US" sz="1800" b="0" i="0" u="none" strike="noStrike" dirty="0">
                        <a:solidFill>
                          <a:srgbClr val="000000"/>
                        </a:solidFill>
                        <a:effectLst/>
                        <a:latin typeface="Charter BT"/>
                      </a:endParaRPr>
                    </a:p>
                  </a:txBody>
                  <a:tcPr marL="12700" marR="12700" marT="12700" marB="0" anchor="ctr">
                    <a:solidFill>
                      <a:schemeClr val="bg1">
                        <a:lumMod val="95000"/>
                      </a:schemeClr>
                    </a:solidFill>
                  </a:tcPr>
                </a:tc>
              </a:tr>
            </a:tbl>
          </a:graphicData>
        </a:graphic>
      </p:graphicFrame>
      <p:sp>
        <p:nvSpPr>
          <p:cNvPr id="4" name="Slide Number Placeholder 3"/>
          <p:cNvSpPr>
            <a:spLocks noGrp="1"/>
          </p:cNvSpPr>
          <p:nvPr>
            <p:ph type="sldNum" sz="quarter" idx="12"/>
          </p:nvPr>
        </p:nvSpPr>
        <p:spPr/>
        <p:txBody>
          <a:bodyPr/>
          <a:lstStyle/>
          <a:p>
            <a:fld id="{D7E71F0D-DE23-794B-A419-004BD3ED7878}" type="slidenum">
              <a:rPr lang="en-US" smtClean="0"/>
              <a:t>54</a:t>
            </a:fld>
            <a:endParaRPr lang="en-US"/>
          </a:p>
        </p:txBody>
      </p:sp>
    </p:spTree>
    <p:extLst>
      <p:ext uri="{BB962C8B-B14F-4D97-AF65-F5344CB8AC3E}">
        <p14:creationId xmlns:p14="http://schemas.microsoft.com/office/powerpoint/2010/main" val="2624035381"/>
      </p:ext>
    </p:extLst>
  </p:cSld>
  <p:clrMapOvr>
    <a:masterClrMapping/>
  </p:clrMapOvr>
  <p:timing>
    <p:tnLst>
      <p:par>
        <p:cTn xmlns:p14="http://schemas.microsoft.com/office/powerpoint/2010/mai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Engagement over time</a:t>
            </a:r>
            <a:endParaRPr lang="en-US" dirty="0"/>
          </a:p>
        </p:txBody>
      </p:sp>
      <p:graphicFrame>
        <p:nvGraphicFramePr>
          <p:cNvPr id="5" name="Content Placeholder 4"/>
          <p:cNvGraphicFramePr>
            <a:graphicFrameLocks noGrp="1"/>
          </p:cNvGraphicFramePr>
          <p:nvPr>
            <p:ph idx="1"/>
            <p:extLst>
              <p:ext uri="{D42A27DB-BD31-4B8C-83A1-F6EECF244321}">
                <p14:modId xmlns:p14="http://schemas.microsoft.com/office/powerpoint/2010/main" val="3696645971"/>
              </p:ext>
            </p:extLst>
          </p:nvPr>
        </p:nvGraphicFramePr>
        <p:xfrm>
          <a:off x="1878406" y="1539068"/>
          <a:ext cx="5423566" cy="4918785"/>
        </p:xfrm>
        <a:graphic>
          <a:graphicData uri="http://schemas.openxmlformats.org/drawingml/2006/table">
            <a:tbl>
              <a:tblPr firstRow="1" bandRow="1">
                <a:tableStyleId>{2D5ABB26-0587-4C30-8999-92F81FD0307C}</a:tableStyleId>
              </a:tblPr>
              <a:tblGrid>
                <a:gridCol w="1455103"/>
                <a:gridCol w="2381078"/>
                <a:gridCol w="1587385"/>
              </a:tblGrid>
              <a:tr h="529665">
                <a:tc>
                  <a:txBody>
                    <a:bodyPr/>
                    <a:lstStyle/>
                    <a:p>
                      <a:pPr marL="0" marR="0" indent="0" algn="ctr">
                        <a:lnSpc>
                          <a:spcPct val="100000"/>
                        </a:lnSpc>
                        <a:spcBef>
                          <a:spcPts val="0"/>
                        </a:spcBef>
                        <a:spcAft>
                          <a:spcPts val="0"/>
                        </a:spcAft>
                      </a:pPr>
                      <a:r>
                        <a:rPr lang="en-US" sz="1800" dirty="0">
                          <a:effectLst/>
                        </a:rPr>
                        <a:t>Week</a:t>
                      </a:r>
                      <a:endParaRPr lang="en-US" sz="1800" dirty="0">
                        <a:effectLst/>
                        <a:latin typeface="Charter BT"/>
                        <a:ea typeface="ＭＳ 明朝"/>
                        <a:cs typeface="Times New Roman"/>
                      </a:endParaRPr>
                    </a:p>
                  </a:txBody>
                  <a:tcPr marL="68580" marR="68580" marT="0" marB="0" anchor="b">
                    <a:lnB w="12700" cap="flat" cmpd="sng" algn="ctr">
                      <a:solidFill>
                        <a:scrgbClr r="0" g="0" b="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dirty="0" smtClean="0">
                          <a:effectLst/>
                        </a:rPr>
                        <a:t>Completed </a:t>
                      </a:r>
                      <a:r>
                        <a:rPr lang="en-US" sz="1800" dirty="0">
                          <a:effectLst/>
                        </a:rPr>
                        <a:t>Surveys </a:t>
                      </a:r>
                      <a:endParaRPr lang="en-US" sz="1800" dirty="0">
                        <a:effectLst/>
                        <a:latin typeface="Charter BT"/>
                        <a:ea typeface="ＭＳ 明朝"/>
                        <a:cs typeface="Times New Roman"/>
                      </a:endParaRPr>
                    </a:p>
                  </a:txBody>
                  <a:tcPr marL="68580" marR="68580" marT="0" marB="0" anchor="b">
                    <a:lnB w="12700" cap="flat" cmpd="sng" algn="ctr">
                      <a:solidFill>
                        <a:scrgbClr r="0" g="0" b="0"/>
                      </a:solidFill>
                      <a:prstDash val="solid"/>
                      <a:round/>
                      <a:headEnd type="none" w="med" len="med"/>
                      <a:tailEnd type="none" w="med" len="med"/>
                    </a:lnB>
                  </a:tcPr>
                </a:tc>
                <a:tc>
                  <a:txBody>
                    <a:bodyPr/>
                    <a:lstStyle/>
                    <a:p>
                      <a:pPr marL="0" marR="0" indent="0" algn="ctr">
                        <a:lnSpc>
                          <a:spcPct val="100000"/>
                        </a:lnSpc>
                        <a:spcBef>
                          <a:spcPts val="0"/>
                        </a:spcBef>
                        <a:spcAft>
                          <a:spcPts val="0"/>
                        </a:spcAft>
                      </a:pPr>
                      <a:r>
                        <a:rPr lang="en-US" sz="1800" dirty="0">
                          <a:effectLst/>
                        </a:rPr>
                        <a:t>%</a:t>
                      </a:r>
                      <a:endParaRPr lang="en-US" sz="1800" dirty="0">
                        <a:effectLst/>
                        <a:latin typeface="Charter BT"/>
                        <a:ea typeface="ＭＳ 明朝"/>
                        <a:cs typeface="Times New Roman"/>
                      </a:endParaRPr>
                    </a:p>
                  </a:txBody>
                  <a:tcPr marL="68580" marR="68580" marT="0" marB="0" anchor="b">
                    <a:lnB w="12700" cap="flat" cmpd="sng" algn="ctr">
                      <a:solidFill>
                        <a:scrgbClr r="0" g="0" b="0"/>
                      </a:solidFill>
                      <a:prstDash val="solid"/>
                      <a:round/>
                      <a:headEnd type="none" w="med" len="med"/>
                      <a:tailEnd type="none" w="med" len="med"/>
                    </a:lnB>
                  </a:tcPr>
                </a:tc>
              </a:tr>
              <a:tr h="264833">
                <a:tc>
                  <a:txBody>
                    <a:bodyPr/>
                    <a:lstStyle/>
                    <a:p>
                      <a:pPr marL="0" marR="0" indent="0" algn="ctr">
                        <a:lnSpc>
                          <a:spcPct val="100000"/>
                        </a:lnSpc>
                        <a:spcBef>
                          <a:spcPts val="0"/>
                        </a:spcBef>
                        <a:spcAft>
                          <a:spcPts val="0"/>
                        </a:spcAft>
                      </a:pPr>
                      <a:r>
                        <a:rPr lang="en-US" sz="1800" dirty="0">
                          <a:effectLst/>
                        </a:rPr>
                        <a:t>1</a:t>
                      </a:r>
                      <a:endParaRPr lang="en-US" sz="1800" dirty="0">
                        <a:effectLst/>
                        <a:latin typeface="Charter BT"/>
                        <a:ea typeface="ＭＳ 明朝"/>
                        <a:cs typeface="Times New Roman"/>
                      </a:endParaRPr>
                    </a:p>
                  </a:txBody>
                  <a:tcPr marL="68580" marR="68580" marT="0" marB="0" anchor="b">
                    <a:lnT w="12700" cap="flat" cmpd="sng" algn="ctr">
                      <a:solidFill>
                        <a:scrgbClr r="0" g="0" b="0"/>
                      </a:solidFill>
                      <a:prstDash val="solid"/>
                      <a:round/>
                      <a:headEnd type="none" w="med" len="med"/>
                      <a:tailEnd type="none" w="med" len="med"/>
                    </a:lnT>
                    <a:solidFill>
                      <a:srgbClr val="F2F2F2"/>
                    </a:solidFill>
                  </a:tcPr>
                </a:tc>
                <a:tc>
                  <a:txBody>
                    <a:bodyPr/>
                    <a:lstStyle/>
                    <a:p>
                      <a:pPr marL="0" marR="0" indent="0" algn="ctr">
                        <a:lnSpc>
                          <a:spcPct val="100000"/>
                        </a:lnSpc>
                        <a:spcBef>
                          <a:spcPts val="0"/>
                        </a:spcBef>
                        <a:spcAft>
                          <a:spcPts val="0"/>
                        </a:spcAft>
                      </a:pPr>
                      <a:r>
                        <a:rPr lang="en-US" sz="1800" dirty="0">
                          <a:effectLst/>
                        </a:rPr>
                        <a:t>302</a:t>
                      </a:r>
                      <a:endParaRPr lang="en-US" sz="1800" dirty="0">
                        <a:effectLst/>
                        <a:latin typeface="Charter BT"/>
                        <a:ea typeface="ＭＳ 明朝"/>
                        <a:cs typeface="Times New Roman"/>
                      </a:endParaRPr>
                    </a:p>
                  </a:txBody>
                  <a:tcPr marL="68580" marR="68580" marT="0" marB="0" anchor="b">
                    <a:lnT w="12700" cap="flat" cmpd="sng" algn="ctr">
                      <a:solidFill>
                        <a:scrgbClr r="0" g="0" b="0"/>
                      </a:solidFill>
                      <a:prstDash val="solid"/>
                      <a:round/>
                      <a:headEnd type="none" w="med" len="med"/>
                      <a:tailEnd type="none" w="med" len="med"/>
                    </a:lnT>
                    <a:solidFill>
                      <a:srgbClr val="F2F2F2"/>
                    </a:solidFill>
                  </a:tcPr>
                </a:tc>
                <a:tc>
                  <a:txBody>
                    <a:bodyPr/>
                    <a:lstStyle/>
                    <a:p>
                      <a:pPr marL="0" marR="0" indent="0" algn="ctr">
                        <a:lnSpc>
                          <a:spcPct val="100000"/>
                        </a:lnSpc>
                        <a:spcBef>
                          <a:spcPts val="0"/>
                        </a:spcBef>
                        <a:spcAft>
                          <a:spcPts val="0"/>
                        </a:spcAft>
                      </a:pPr>
                      <a:r>
                        <a:rPr lang="en-US" sz="1800" dirty="0" smtClean="0">
                          <a:effectLst/>
                        </a:rPr>
                        <a:t>81</a:t>
                      </a:r>
                      <a:endParaRPr lang="en-US" sz="1800" dirty="0">
                        <a:effectLst/>
                        <a:latin typeface="Charter BT"/>
                        <a:ea typeface="ＭＳ 明朝"/>
                        <a:cs typeface="Times New Roman"/>
                      </a:endParaRPr>
                    </a:p>
                  </a:txBody>
                  <a:tcPr marL="68580" marR="68580" marT="0" marB="0" anchor="b">
                    <a:lnT w="12700" cap="flat" cmpd="sng" algn="ctr">
                      <a:solidFill>
                        <a:scrgbClr r="0" g="0" b="0"/>
                      </a:solidFill>
                      <a:prstDash val="solid"/>
                      <a:round/>
                      <a:headEnd type="none" w="med" len="med"/>
                      <a:tailEnd type="none" w="med" len="med"/>
                    </a:lnT>
                    <a:solidFill>
                      <a:srgbClr val="F2F2F2"/>
                    </a:solidFill>
                  </a:tcPr>
                </a:tc>
              </a:tr>
              <a:tr h="264833">
                <a:tc>
                  <a:txBody>
                    <a:bodyPr/>
                    <a:lstStyle/>
                    <a:p>
                      <a:pPr marL="0" marR="0" indent="0" algn="ctr">
                        <a:lnSpc>
                          <a:spcPct val="100000"/>
                        </a:lnSpc>
                        <a:spcBef>
                          <a:spcPts val="0"/>
                        </a:spcBef>
                        <a:spcAft>
                          <a:spcPts val="0"/>
                        </a:spcAft>
                      </a:pPr>
                      <a:r>
                        <a:rPr lang="en-US" sz="1800">
                          <a:effectLst/>
                        </a:rPr>
                        <a:t>2</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dirty="0">
                          <a:effectLst/>
                        </a:rPr>
                        <a:t>118</a:t>
                      </a:r>
                      <a:endParaRPr lang="en-US" sz="1800" dirty="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dirty="0" smtClean="0">
                          <a:effectLst/>
                        </a:rPr>
                        <a:t>31</a:t>
                      </a:r>
                      <a:endParaRPr lang="en-US" sz="1800" dirty="0">
                        <a:effectLst/>
                        <a:latin typeface="Charter BT"/>
                        <a:ea typeface="ＭＳ 明朝"/>
                        <a:cs typeface="Times New Roman"/>
                      </a:endParaRPr>
                    </a:p>
                  </a:txBody>
                  <a:tcPr marL="68580" marR="68580" marT="0" marB="0" anchor="b"/>
                </a:tc>
              </a:tr>
              <a:tr h="264833">
                <a:tc>
                  <a:txBody>
                    <a:bodyPr/>
                    <a:lstStyle/>
                    <a:p>
                      <a:pPr marL="0" marR="0" indent="0" algn="ctr">
                        <a:lnSpc>
                          <a:spcPct val="100000"/>
                        </a:lnSpc>
                        <a:spcBef>
                          <a:spcPts val="0"/>
                        </a:spcBef>
                        <a:spcAft>
                          <a:spcPts val="0"/>
                        </a:spcAft>
                      </a:pPr>
                      <a:r>
                        <a:rPr lang="en-US" sz="1800">
                          <a:effectLst/>
                        </a:rPr>
                        <a:t>3</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a:effectLst/>
                        </a:rPr>
                        <a:t>119</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dirty="0" smtClean="0">
                          <a:effectLst/>
                        </a:rPr>
                        <a:t>32</a:t>
                      </a:r>
                      <a:endParaRPr lang="en-US" sz="1800" dirty="0">
                        <a:effectLst/>
                        <a:latin typeface="Charter BT"/>
                        <a:ea typeface="ＭＳ 明朝"/>
                        <a:cs typeface="Times New Roman"/>
                      </a:endParaRPr>
                    </a:p>
                  </a:txBody>
                  <a:tcPr marL="68580" marR="68580" marT="0" marB="0" anchor="b">
                    <a:solidFill>
                      <a:srgbClr val="F2F2F2"/>
                    </a:solidFill>
                  </a:tcPr>
                </a:tc>
              </a:tr>
              <a:tr h="264833">
                <a:tc>
                  <a:txBody>
                    <a:bodyPr/>
                    <a:lstStyle/>
                    <a:p>
                      <a:pPr marL="0" marR="0" indent="0" algn="ctr">
                        <a:lnSpc>
                          <a:spcPct val="100000"/>
                        </a:lnSpc>
                        <a:spcBef>
                          <a:spcPts val="0"/>
                        </a:spcBef>
                        <a:spcAft>
                          <a:spcPts val="0"/>
                        </a:spcAft>
                      </a:pPr>
                      <a:r>
                        <a:rPr lang="en-US" sz="1800">
                          <a:effectLst/>
                        </a:rPr>
                        <a:t>4</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a:effectLst/>
                        </a:rPr>
                        <a:t>98</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dirty="0" smtClean="0">
                          <a:effectLst/>
                        </a:rPr>
                        <a:t>26</a:t>
                      </a:r>
                      <a:endParaRPr lang="en-US" sz="1800" dirty="0">
                        <a:effectLst/>
                        <a:latin typeface="Charter BT"/>
                        <a:ea typeface="ＭＳ 明朝"/>
                        <a:cs typeface="Times New Roman"/>
                      </a:endParaRPr>
                    </a:p>
                  </a:txBody>
                  <a:tcPr marL="68580" marR="68580" marT="0" marB="0" anchor="b"/>
                </a:tc>
              </a:tr>
              <a:tr h="264833">
                <a:tc>
                  <a:txBody>
                    <a:bodyPr/>
                    <a:lstStyle/>
                    <a:p>
                      <a:pPr marL="0" marR="0" indent="0" algn="ctr">
                        <a:lnSpc>
                          <a:spcPct val="100000"/>
                        </a:lnSpc>
                        <a:spcBef>
                          <a:spcPts val="0"/>
                        </a:spcBef>
                        <a:spcAft>
                          <a:spcPts val="0"/>
                        </a:spcAft>
                      </a:pPr>
                      <a:r>
                        <a:rPr lang="en-US" sz="1800">
                          <a:effectLst/>
                        </a:rPr>
                        <a:t>5</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a:effectLst/>
                        </a:rPr>
                        <a:t>76</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dirty="0" smtClean="0">
                          <a:effectLst/>
                        </a:rPr>
                        <a:t>20</a:t>
                      </a:r>
                      <a:endParaRPr lang="en-US" sz="1800" dirty="0">
                        <a:effectLst/>
                        <a:latin typeface="Charter BT"/>
                        <a:ea typeface="ＭＳ 明朝"/>
                        <a:cs typeface="Times New Roman"/>
                      </a:endParaRPr>
                    </a:p>
                  </a:txBody>
                  <a:tcPr marL="68580" marR="68580" marT="0" marB="0" anchor="b">
                    <a:solidFill>
                      <a:srgbClr val="F2F2F2"/>
                    </a:solidFill>
                  </a:tcPr>
                </a:tc>
              </a:tr>
              <a:tr h="264833">
                <a:tc>
                  <a:txBody>
                    <a:bodyPr/>
                    <a:lstStyle/>
                    <a:p>
                      <a:pPr marL="0" marR="0" indent="0" algn="ctr">
                        <a:lnSpc>
                          <a:spcPct val="100000"/>
                        </a:lnSpc>
                        <a:spcBef>
                          <a:spcPts val="0"/>
                        </a:spcBef>
                        <a:spcAft>
                          <a:spcPts val="0"/>
                        </a:spcAft>
                      </a:pPr>
                      <a:r>
                        <a:rPr lang="en-US" sz="1800">
                          <a:effectLst/>
                        </a:rPr>
                        <a:t>6</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a:effectLst/>
                        </a:rPr>
                        <a:t>71</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dirty="0" smtClean="0">
                          <a:effectLst/>
                        </a:rPr>
                        <a:t>19</a:t>
                      </a:r>
                      <a:endParaRPr lang="en-US" sz="1800" dirty="0">
                        <a:effectLst/>
                        <a:latin typeface="Charter BT"/>
                        <a:ea typeface="ＭＳ 明朝"/>
                        <a:cs typeface="Times New Roman"/>
                      </a:endParaRPr>
                    </a:p>
                  </a:txBody>
                  <a:tcPr marL="68580" marR="68580" marT="0" marB="0" anchor="b"/>
                </a:tc>
              </a:tr>
              <a:tr h="264833">
                <a:tc>
                  <a:txBody>
                    <a:bodyPr/>
                    <a:lstStyle/>
                    <a:p>
                      <a:pPr marL="0" marR="0" indent="0" algn="ctr">
                        <a:lnSpc>
                          <a:spcPct val="100000"/>
                        </a:lnSpc>
                        <a:spcBef>
                          <a:spcPts val="0"/>
                        </a:spcBef>
                        <a:spcAft>
                          <a:spcPts val="0"/>
                        </a:spcAft>
                      </a:pPr>
                      <a:r>
                        <a:rPr lang="en-US" sz="1800">
                          <a:effectLst/>
                        </a:rPr>
                        <a:t>7</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a:effectLst/>
                        </a:rPr>
                        <a:t>72</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dirty="0" smtClean="0">
                          <a:effectLst/>
                        </a:rPr>
                        <a:t>19</a:t>
                      </a:r>
                      <a:endParaRPr lang="en-US" sz="1800" dirty="0">
                        <a:effectLst/>
                        <a:latin typeface="Charter BT"/>
                        <a:ea typeface="ＭＳ 明朝"/>
                        <a:cs typeface="Times New Roman"/>
                      </a:endParaRPr>
                    </a:p>
                  </a:txBody>
                  <a:tcPr marL="68580" marR="68580" marT="0" marB="0" anchor="b">
                    <a:solidFill>
                      <a:srgbClr val="F2F2F2"/>
                    </a:solidFill>
                  </a:tcPr>
                </a:tc>
              </a:tr>
              <a:tr h="264833">
                <a:tc>
                  <a:txBody>
                    <a:bodyPr/>
                    <a:lstStyle/>
                    <a:p>
                      <a:pPr marL="0" marR="0" indent="0" algn="ctr">
                        <a:lnSpc>
                          <a:spcPct val="100000"/>
                        </a:lnSpc>
                        <a:spcBef>
                          <a:spcPts val="0"/>
                        </a:spcBef>
                        <a:spcAft>
                          <a:spcPts val="0"/>
                        </a:spcAft>
                      </a:pPr>
                      <a:r>
                        <a:rPr lang="en-US" sz="1800">
                          <a:effectLst/>
                        </a:rPr>
                        <a:t>8</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a:effectLst/>
                        </a:rPr>
                        <a:t>68</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dirty="0" smtClean="0">
                          <a:effectLst/>
                        </a:rPr>
                        <a:t>18</a:t>
                      </a:r>
                      <a:endParaRPr lang="en-US" sz="1800" dirty="0">
                        <a:effectLst/>
                        <a:latin typeface="Charter BT"/>
                        <a:ea typeface="ＭＳ 明朝"/>
                        <a:cs typeface="Times New Roman"/>
                      </a:endParaRPr>
                    </a:p>
                  </a:txBody>
                  <a:tcPr marL="68580" marR="68580" marT="0" marB="0" anchor="b"/>
                </a:tc>
              </a:tr>
              <a:tr h="264833">
                <a:tc>
                  <a:txBody>
                    <a:bodyPr/>
                    <a:lstStyle/>
                    <a:p>
                      <a:pPr marL="0" marR="0" indent="0" algn="ctr">
                        <a:lnSpc>
                          <a:spcPct val="100000"/>
                        </a:lnSpc>
                        <a:spcBef>
                          <a:spcPts val="0"/>
                        </a:spcBef>
                        <a:spcAft>
                          <a:spcPts val="0"/>
                        </a:spcAft>
                      </a:pPr>
                      <a:r>
                        <a:rPr lang="en-US" sz="1800">
                          <a:effectLst/>
                        </a:rPr>
                        <a:t>9</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a:effectLst/>
                        </a:rPr>
                        <a:t>59</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dirty="0" smtClean="0">
                          <a:effectLst/>
                        </a:rPr>
                        <a:t>16</a:t>
                      </a:r>
                      <a:endParaRPr lang="en-US" sz="1800" dirty="0">
                        <a:effectLst/>
                        <a:latin typeface="Charter BT"/>
                        <a:ea typeface="ＭＳ 明朝"/>
                        <a:cs typeface="Times New Roman"/>
                      </a:endParaRPr>
                    </a:p>
                  </a:txBody>
                  <a:tcPr marL="68580" marR="68580" marT="0" marB="0" anchor="b">
                    <a:solidFill>
                      <a:srgbClr val="F2F2F2"/>
                    </a:solidFill>
                  </a:tcPr>
                </a:tc>
              </a:tr>
              <a:tr h="264833">
                <a:tc>
                  <a:txBody>
                    <a:bodyPr/>
                    <a:lstStyle/>
                    <a:p>
                      <a:pPr marL="0" marR="0" indent="0" algn="ctr">
                        <a:lnSpc>
                          <a:spcPct val="100000"/>
                        </a:lnSpc>
                        <a:spcBef>
                          <a:spcPts val="0"/>
                        </a:spcBef>
                        <a:spcAft>
                          <a:spcPts val="0"/>
                        </a:spcAft>
                      </a:pPr>
                      <a:r>
                        <a:rPr lang="en-US" sz="1800">
                          <a:effectLst/>
                        </a:rPr>
                        <a:t>10</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a:effectLst/>
                        </a:rPr>
                        <a:t>55</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dirty="0" smtClean="0">
                          <a:effectLst/>
                        </a:rPr>
                        <a:t>15</a:t>
                      </a:r>
                      <a:endParaRPr lang="en-US" sz="1800" dirty="0">
                        <a:effectLst/>
                        <a:latin typeface="Charter BT"/>
                        <a:ea typeface="ＭＳ 明朝"/>
                        <a:cs typeface="Times New Roman"/>
                      </a:endParaRPr>
                    </a:p>
                  </a:txBody>
                  <a:tcPr marL="68580" marR="68580" marT="0" marB="0" anchor="b"/>
                </a:tc>
              </a:tr>
              <a:tr h="264833">
                <a:tc>
                  <a:txBody>
                    <a:bodyPr/>
                    <a:lstStyle/>
                    <a:p>
                      <a:pPr marL="0" marR="0" indent="0" algn="ctr">
                        <a:lnSpc>
                          <a:spcPct val="100000"/>
                        </a:lnSpc>
                        <a:spcBef>
                          <a:spcPts val="0"/>
                        </a:spcBef>
                        <a:spcAft>
                          <a:spcPts val="0"/>
                        </a:spcAft>
                      </a:pPr>
                      <a:r>
                        <a:rPr lang="en-US" sz="1800">
                          <a:effectLst/>
                        </a:rPr>
                        <a:t>11</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a:effectLst/>
                        </a:rPr>
                        <a:t>43</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dirty="0" smtClean="0">
                          <a:effectLst/>
                        </a:rPr>
                        <a:t>11</a:t>
                      </a:r>
                      <a:endParaRPr lang="en-US" sz="1800" dirty="0">
                        <a:effectLst/>
                        <a:latin typeface="Charter BT"/>
                        <a:ea typeface="ＭＳ 明朝"/>
                        <a:cs typeface="Times New Roman"/>
                      </a:endParaRPr>
                    </a:p>
                  </a:txBody>
                  <a:tcPr marL="68580" marR="68580" marT="0" marB="0" anchor="b">
                    <a:solidFill>
                      <a:srgbClr val="F2F2F2"/>
                    </a:solidFill>
                  </a:tcPr>
                </a:tc>
              </a:tr>
              <a:tr h="264833">
                <a:tc>
                  <a:txBody>
                    <a:bodyPr/>
                    <a:lstStyle/>
                    <a:p>
                      <a:pPr marL="0" marR="0" indent="0" algn="ctr">
                        <a:lnSpc>
                          <a:spcPct val="100000"/>
                        </a:lnSpc>
                        <a:spcBef>
                          <a:spcPts val="0"/>
                        </a:spcBef>
                        <a:spcAft>
                          <a:spcPts val="0"/>
                        </a:spcAft>
                      </a:pPr>
                      <a:r>
                        <a:rPr lang="en-US" sz="1800">
                          <a:effectLst/>
                        </a:rPr>
                        <a:t>12</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a:effectLst/>
                        </a:rPr>
                        <a:t>39</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dirty="0" smtClean="0">
                          <a:effectLst/>
                        </a:rPr>
                        <a:t>10</a:t>
                      </a:r>
                      <a:endParaRPr lang="en-US" sz="1800" dirty="0">
                        <a:effectLst/>
                        <a:latin typeface="Charter BT"/>
                        <a:ea typeface="ＭＳ 明朝"/>
                        <a:cs typeface="Times New Roman"/>
                      </a:endParaRPr>
                    </a:p>
                  </a:txBody>
                  <a:tcPr marL="68580" marR="68580" marT="0" marB="0" anchor="b"/>
                </a:tc>
              </a:tr>
              <a:tr h="264833">
                <a:tc>
                  <a:txBody>
                    <a:bodyPr/>
                    <a:lstStyle/>
                    <a:p>
                      <a:pPr marL="0" marR="0" indent="0" algn="ctr">
                        <a:lnSpc>
                          <a:spcPct val="100000"/>
                        </a:lnSpc>
                        <a:spcBef>
                          <a:spcPts val="0"/>
                        </a:spcBef>
                        <a:spcAft>
                          <a:spcPts val="0"/>
                        </a:spcAft>
                      </a:pPr>
                      <a:r>
                        <a:rPr lang="en-US" sz="1800">
                          <a:effectLst/>
                        </a:rPr>
                        <a:t>13</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a:effectLst/>
                        </a:rPr>
                        <a:t>35</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dirty="0" smtClean="0">
                          <a:effectLst/>
                        </a:rPr>
                        <a:t>9</a:t>
                      </a:r>
                      <a:endParaRPr lang="en-US" sz="1800" dirty="0">
                        <a:effectLst/>
                        <a:latin typeface="Charter BT"/>
                        <a:ea typeface="ＭＳ 明朝"/>
                        <a:cs typeface="Times New Roman"/>
                      </a:endParaRPr>
                    </a:p>
                  </a:txBody>
                  <a:tcPr marL="68580" marR="68580" marT="0" marB="0" anchor="b">
                    <a:solidFill>
                      <a:srgbClr val="F2F2F2"/>
                    </a:solidFill>
                  </a:tcPr>
                </a:tc>
              </a:tr>
              <a:tr h="264833">
                <a:tc>
                  <a:txBody>
                    <a:bodyPr/>
                    <a:lstStyle/>
                    <a:p>
                      <a:pPr marL="0" marR="0" indent="0" algn="ctr">
                        <a:lnSpc>
                          <a:spcPct val="100000"/>
                        </a:lnSpc>
                        <a:spcBef>
                          <a:spcPts val="0"/>
                        </a:spcBef>
                        <a:spcAft>
                          <a:spcPts val="0"/>
                        </a:spcAft>
                      </a:pPr>
                      <a:r>
                        <a:rPr lang="en-US" sz="1800">
                          <a:effectLst/>
                        </a:rPr>
                        <a:t>14</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a:effectLst/>
                        </a:rPr>
                        <a:t>39</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dirty="0" smtClean="0">
                          <a:effectLst/>
                        </a:rPr>
                        <a:t>10</a:t>
                      </a:r>
                      <a:endParaRPr lang="en-US" sz="1800" dirty="0">
                        <a:effectLst/>
                        <a:latin typeface="Charter BT"/>
                        <a:ea typeface="ＭＳ 明朝"/>
                        <a:cs typeface="Times New Roman"/>
                      </a:endParaRPr>
                    </a:p>
                  </a:txBody>
                  <a:tcPr marL="68580" marR="68580" marT="0" marB="0" anchor="b"/>
                </a:tc>
              </a:tr>
              <a:tr h="264833">
                <a:tc>
                  <a:txBody>
                    <a:bodyPr/>
                    <a:lstStyle/>
                    <a:p>
                      <a:pPr marL="0" marR="0" indent="0" algn="ctr">
                        <a:lnSpc>
                          <a:spcPct val="100000"/>
                        </a:lnSpc>
                        <a:spcBef>
                          <a:spcPts val="0"/>
                        </a:spcBef>
                        <a:spcAft>
                          <a:spcPts val="0"/>
                        </a:spcAft>
                      </a:pPr>
                      <a:r>
                        <a:rPr lang="en-US" sz="1800">
                          <a:effectLst/>
                        </a:rPr>
                        <a:t>15</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a:effectLst/>
                        </a:rPr>
                        <a:t>21</a:t>
                      </a:r>
                      <a:endParaRPr lang="en-US" sz="1800">
                        <a:effectLst/>
                        <a:latin typeface="Charter BT"/>
                        <a:ea typeface="ＭＳ 明朝"/>
                        <a:cs typeface="Times New Roman"/>
                      </a:endParaRPr>
                    </a:p>
                  </a:txBody>
                  <a:tcPr marL="68580" marR="68580" marT="0" marB="0" anchor="b">
                    <a:solidFill>
                      <a:srgbClr val="F2F2F2"/>
                    </a:solidFill>
                  </a:tcPr>
                </a:tc>
                <a:tc>
                  <a:txBody>
                    <a:bodyPr/>
                    <a:lstStyle/>
                    <a:p>
                      <a:pPr marL="0" marR="0" indent="0" algn="ctr">
                        <a:lnSpc>
                          <a:spcPct val="100000"/>
                        </a:lnSpc>
                        <a:spcBef>
                          <a:spcPts val="0"/>
                        </a:spcBef>
                        <a:spcAft>
                          <a:spcPts val="0"/>
                        </a:spcAft>
                      </a:pPr>
                      <a:r>
                        <a:rPr lang="en-US" sz="1800" dirty="0" smtClean="0">
                          <a:effectLst/>
                        </a:rPr>
                        <a:t>6</a:t>
                      </a:r>
                      <a:endParaRPr lang="en-US" sz="1800" dirty="0">
                        <a:effectLst/>
                        <a:latin typeface="Charter BT"/>
                        <a:ea typeface="ＭＳ 明朝"/>
                        <a:cs typeface="Times New Roman"/>
                      </a:endParaRPr>
                    </a:p>
                  </a:txBody>
                  <a:tcPr marL="68580" marR="68580" marT="0" marB="0" anchor="b">
                    <a:solidFill>
                      <a:srgbClr val="F2F2F2"/>
                    </a:solidFill>
                  </a:tcPr>
                </a:tc>
              </a:tr>
              <a:tr h="264833">
                <a:tc>
                  <a:txBody>
                    <a:bodyPr/>
                    <a:lstStyle/>
                    <a:p>
                      <a:pPr marL="0" marR="0" indent="0" algn="ctr">
                        <a:lnSpc>
                          <a:spcPct val="100000"/>
                        </a:lnSpc>
                        <a:spcBef>
                          <a:spcPts val="0"/>
                        </a:spcBef>
                        <a:spcAft>
                          <a:spcPts val="0"/>
                        </a:spcAft>
                      </a:pPr>
                      <a:r>
                        <a:rPr lang="en-US" sz="1800">
                          <a:effectLst/>
                        </a:rPr>
                        <a:t>16</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a:effectLst/>
                        </a:rPr>
                        <a:t>18</a:t>
                      </a:r>
                      <a:endParaRPr lang="en-US" sz="1800">
                        <a:effectLst/>
                        <a:latin typeface="Charter BT"/>
                        <a:ea typeface="ＭＳ 明朝"/>
                        <a:cs typeface="Times New Roman"/>
                      </a:endParaRPr>
                    </a:p>
                  </a:txBody>
                  <a:tcPr marL="68580" marR="68580" marT="0" marB="0" anchor="b"/>
                </a:tc>
                <a:tc>
                  <a:txBody>
                    <a:bodyPr/>
                    <a:lstStyle/>
                    <a:p>
                      <a:pPr marL="0" marR="0" indent="0" algn="ctr">
                        <a:lnSpc>
                          <a:spcPct val="100000"/>
                        </a:lnSpc>
                        <a:spcBef>
                          <a:spcPts val="0"/>
                        </a:spcBef>
                        <a:spcAft>
                          <a:spcPts val="0"/>
                        </a:spcAft>
                      </a:pPr>
                      <a:r>
                        <a:rPr lang="en-US" sz="1800" dirty="0" smtClean="0">
                          <a:effectLst/>
                        </a:rPr>
                        <a:t>5</a:t>
                      </a:r>
                      <a:endParaRPr lang="en-US" sz="1800" dirty="0">
                        <a:effectLst/>
                        <a:latin typeface="Charter BT"/>
                        <a:ea typeface="ＭＳ 明朝"/>
                        <a:cs typeface="Times New Roman"/>
                      </a:endParaRPr>
                    </a:p>
                  </a:txBody>
                  <a:tcPr marL="68580" marR="68580" marT="0" marB="0" anchor="b"/>
                </a:tc>
              </a:tr>
            </a:tbl>
          </a:graphicData>
        </a:graphic>
      </p:graphicFrame>
      <p:sp>
        <p:nvSpPr>
          <p:cNvPr id="4" name="Slide Number Placeholder 3"/>
          <p:cNvSpPr>
            <a:spLocks noGrp="1"/>
          </p:cNvSpPr>
          <p:nvPr>
            <p:ph type="sldNum" sz="quarter" idx="12"/>
          </p:nvPr>
        </p:nvSpPr>
        <p:spPr/>
        <p:txBody>
          <a:bodyPr/>
          <a:lstStyle/>
          <a:p>
            <a:fld id="{D7E71F0D-DE23-794B-A419-004BD3ED7878}" type="slidenum">
              <a:rPr lang="en-US" smtClean="0"/>
              <a:t>55</a:t>
            </a:fld>
            <a:endParaRPr lang="en-US"/>
          </a:p>
        </p:txBody>
      </p:sp>
    </p:spTree>
    <p:extLst>
      <p:ext uri="{BB962C8B-B14F-4D97-AF65-F5344CB8AC3E}">
        <p14:creationId xmlns:p14="http://schemas.microsoft.com/office/powerpoint/2010/main" val="995842603"/>
      </p:ext>
    </p:extLst>
  </p:cSld>
  <p:clrMapOvr>
    <a:masterClrMapping/>
  </p:clrMapOvr>
  <p:timing>
    <p:tnLst>
      <p:par>
        <p:cTn xmlns:p14="http://schemas.microsoft.com/office/powerpoint/2010/mai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normAutofit/>
          </a:bodyPr>
          <a:lstStyle/>
          <a:p>
            <a:pPr marL="0" indent="0" algn="ctr">
              <a:buNone/>
            </a:pPr>
            <a:r>
              <a:rPr lang="en-US" sz="5400" dirty="0"/>
              <a:t>Which </a:t>
            </a:r>
            <a:r>
              <a:rPr lang="en-US" sz="5400" dirty="0" smtClean="0"/>
              <a:t>groups had </a:t>
            </a:r>
            <a:r>
              <a:rPr lang="en-US" sz="5400" dirty="0"/>
              <a:t>the most </a:t>
            </a:r>
            <a:r>
              <a:rPr lang="en-US" sz="5400" dirty="0" smtClean="0"/>
              <a:t>total sessions? </a:t>
            </a:r>
            <a:endParaRPr lang="en-US" sz="5400" dirty="0"/>
          </a:p>
        </p:txBody>
      </p:sp>
      <p:sp>
        <p:nvSpPr>
          <p:cNvPr id="4" name="Slide Number Placeholder 3"/>
          <p:cNvSpPr>
            <a:spLocks noGrp="1"/>
          </p:cNvSpPr>
          <p:nvPr>
            <p:ph type="sldNum" sz="quarter" idx="12"/>
          </p:nvPr>
        </p:nvSpPr>
        <p:spPr/>
        <p:txBody>
          <a:bodyPr/>
          <a:lstStyle/>
          <a:p>
            <a:fld id="{D7E71F0D-DE23-794B-A419-004BD3ED7878}" type="slidenum">
              <a:rPr lang="en-US" smtClean="0"/>
              <a:t>56</a:t>
            </a:fld>
            <a:endParaRPr lang="en-US"/>
          </a:p>
        </p:txBody>
      </p:sp>
    </p:spTree>
    <p:extLst>
      <p:ext uri="{BB962C8B-B14F-4D97-AF65-F5344CB8AC3E}">
        <p14:creationId xmlns:p14="http://schemas.microsoft.com/office/powerpoint/2010/main" val="1397707644"/>
      </p:ext>
    </p:extLst>
  </p:cSld>
  <p:clrMapOvr>
    <a:masterClrMapping/>
  </p:clrMapOvr>
  <p:timing>
    <p:tnLst>
      <p:par>
        <p:cTn xmlns:p14="http://schemas.microsoft.com/office/powerpoint/2010/mai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Interface – Agent Interface</a:t>
            </a:r>
            <a:endParaRPr lang="en-US" dirty="0"/>
          </a:p>
        </p:txBody>
      </p:sp>
      <p:sp>
        <p:nvSpPr>
          <p:cNvPr id="4" name="Slide Number Placeholder 3"/>
          <p:cNvSpPr>
            <a:spLocks noGrp="1"/>
          </p:cNvSpPr>
          <p:nvPr>
            <p:ph type="sldNum" sz="quarter" idx="12"/>
          </p:nvPr>
        </p:nvSpPr>
        <p:spPr/>
        <p:txBody>
          <a:bodyPr/>
          <a:lstStyle/>
          <a:p>
            <a:fld id="{D7E71F0D-DE23-794B-A419-004BD3ED7878}" type="slidenum">
              <a:rPr lang="en-US" smtClean="0"/>
              <a:t>57</a:t>
            </a:fld>
            <a:endParaRPr lang="en-US"/>
          </a:p>
        </p:txBody>
      </p:sp>
      <p:pic>
        <p:nvPicPr>
          <p:cNvPr id="9" name="Content Placeholder 8"/>
          <p:cNvPicPr>
            <a:picLocks noGrp="1" noChangeAspect="1"/>
          </p:cNvPicPr>
          <p:nvPr>
            <p:ph idx="1"/>
          </p:nvPr>
        </p:nvPicPr>
        <p:blipFill rotWithShape="1">
          <a:blip r:embed="rId3"/>
          <a:srcRect l="557" r="3342"/>
          <a:stretch/>
        </p:blipFill>
        <p:spPr>
          <a:xfrm>
            <a:off x="317475" y="1600200"/>
            <a:ext cx="8475149" cy="4525963"/>
          </a:xfrm>
        </p:spPr>
      </p:pic>
    </p:spTree>
    <p:extLst>
      <p:ext uri="{BB962C8B-B14F-4D97-AF65-F5344CB8AC3E}">
        <p14:creationId xmlns:p14="http://schemas.microsoft.com/office/powerpoint/2010/main" val="9375023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Interface Presentation</a:t>
            </a:r>
            <a:endParaRPr lang="en-US" dirty="0"/>
          </a:p>
        </p:txBody>
      </p:sp>
      <p:sp>
        <p:nvSpPr>
          <p:cNvPr id="4" name="Slide Number Placeholder 3"/>
          <p:cNvSpPr>
            <a:spLocks noGrp="1"/>
          </p:cNvSpPr>
          <p:nvPr>
            <p:ph type="sldNum" sz="quarter" idx="12"/>
          </p:nvPr>
        </p:nvSpPr>
        <p:spPr/>
        <p:txBody>
          <a:bodyPr/>
          <a:lstStyle/>
          <a:p>
            <a:fld id="{D7E71F0D-DE23-794B-A419-004BD3ED7878}" type="slidenum">
              <a:rPr lang="en-US" smtClean="0"/>
              <a:t>58</a:t>
            </a:fld>
            <a:endParaRPr lang="en-US"/>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Average </a:t>
            </a:r>
            <a:r>
              <a:rPr lang="en-US" dirty="0"/>
              <a:t>number of sessions</a:t>
            </a:r>
          </a:p>
          <a:p>
            <a:pPr marL="635000" indent="0">
              <a:buNone/>
              <a:tabLst>
                <a:tab pos="2116138" algn="l"/>
              </a:tabLst>
            </a:pPr>
            <a:r>
              <a:rPr lang="en-US" dirty="0" smtClean="0"/>
              <a:t>Text	3.74 </a:t>
            </a:r>
            <a:r>
              <a:rPr lang="en-US" sz="1800" dirty="0" smtClean="0"/>
              <a:t>(</a:t>
            </a:r>
            <a:r>
              <a:rPr lang="en-US" sz="1800" dirty="0" err="1" smtClean="0"/>
              <a:t>sd</a:t>
            </a:r>
            <a:r>
              <a:rPr lang="en-US" sz="1800" dirty="0" smtClean="0"/>
              <a:t> = 4.27)</a:t>
            </a:r>
          </a:p>
          <a:p>
            <a:pPr marL="635000" indent="0">
              <a:buNone/>
              <a:tabLst>
                <a:tab pos="2116138" algn="l"/>
              </a:tabLst>
            </a:pPr>
            <a:r>
              <a:rPr lang="en-US" dirty="0" smtClean="0"/>
              <a:t>Agent	2.79 </a:t>
            </a:r>
            <a:r>
              <a:rPr lang="en-US" sz="1800" dirty="0" smtClean="0"/>
              <a:t>(</a:t>
            </a:r>
            <a:r>
              <a:rPr lang="en-US" sz="1800" dirty="0" err="1" smtClean="0"/>
              <a:t>sd</a:t>
            </a:r>
            <a:r>
              <a:rPr lang="en-US" sz="1800" dirty="0" smtClean="0"/>
              <a:t>= 3.86)</a:t>
            </a:r>
          </a:p>
          <a:p>
            <a:pPr marL="635000" indent="0">
              <a:buNone/>
              <a:tabLst>
                <a:tab pos="2116138" algn="l"/>
              </a:tabLst>
            </a:pPr>
            <a:endParaRPr lang="en-US" sz="1800" dirty="0"/>
          </a:p>
          <a:p>
            <a:pPr marL="0" indent="0">
              <a:buNone/>
              <a:tabLst>
                <a:tab pos="2116138" algn="l"/>
              </a:tabLst>
            </a:pPr>
            <a:endParaRPr lang="en-US" sz="1800" dirty="0" smtClean="0"/>
          </a:p>
          <a:p>
            <a:pPr marL="0" indent="0">
              <a:buNone/>
            </a:pPr>
            <a:r>
              <a:rPr lang="en-US" sz="3000" dirty="0" smtClean="0"/>
              <a:t>Time needed to complete a session (seconds):</a:t>
            </a:r>
          </a:p>
          <a:p>
            <a:pPr marL="620713" indent="0">
              <a:buNone/>
            </a:pPr>
            <a:r>
              <a:rPr lang="en-US" sz="3000" dirty="0" smtClean="0"/>
              <a:t>Text  	218.18 </a:t>
            </a:r>
            <a:r>
              <a:rPr lang="en-US" sz="2100" dirty="0" smtClean="0"/>
              <a:t>(</a:t>
            </a:r>
            <a:r>
              <a:rPr lang="en-US" sz="2100" dirty="0" err="1" smtClean="0"/>
              <a:t>sd</a:t>
            </a:r>
            <a:r>
              <a:rPr lang="en-US" sz="2100" dirty="0"/>
              <a:t> </a:t>
            </a:r>
            <a:r>
              <a:rPr lang="en-US" sz="2100" dirty="0" smtClean="0"/>
              <a:t>= 121.73)</a:t>
            </a:r>
          </a:p>
          <a:p>
            <a:pPr marL="620713" indent="0">
              <a:buNone/>
            </a:pPr>
            <a:r>
              <a:rPr lang="en-US" sz="3000" dirty="0" smtClean="0"/>
              <a:t>Agent  	246.63 </a:t>
            </a:r>
            <a:r>
              <a:rPr lang="en-US" sz="2100" dirty="0" smtClean="0"/>
              <a:t>(</a:t>
            </a:r>
            <a:r>
              <a:rPr lang="en-US" sz="2100" dirty="0" err="1" smtClean="0"/>
              <a:t>sd</a:t>
            </a:r>
            <a:r>
              <a:rPr lang="en-US" sz="2100" dirty="0" smtClean="0"/>
              <a:t> = 125.45</a:t>
            </a:r>
            <a:r>
              <a:rPr lang="en-US" sz="2100" dirty="0"/>
              <a:t>)</a:t>
            </a:r>
          </a:p>
          <a:p>
            <a:pPr marL="0" indent="0">
              <a:buNone/>
              <a:tabLst>
                <a:tab pos="2116138" algn="l"/>
              </a:tabLst>
            </a:pPr>
            <a:endParaRPr lang="en-US" sz="1800" dirty="0"/>
          </a:p>
          <a:p>
            <a:pPr marL="0" indent="0">
              <a:buNone/>
              <a:tabLst>
                <a:tab pos="2116138" algn="l"/>
              </a:tabLst>
            </a:pPr>
            <a:endParaRPr lang="en-US" sz="1800" dirty="0" smtClean="0"/>
          </a:p>
          <a:p>
            <a:pPr marL="0" indent="0">
              <a:buNone/>
              <a:tabLst>
                <a:tab pos="2116138" algn="l"/>
              </a:tabLst>
            </a:pPr>
            <a:r>
              <a:rPr lang="en-US" dirty="0" smtClean="0"/>
              <a:t>We can model this with a Negative Binomial Regression, and account for time needed to complete the survey.</a:t>
            </a:r>
          </a:p>
          <a:p>
            <a:pPr marL="0" indent="0">
              <a:buNone/>
            </a:pPr>
            <a:endParaRPr lang="en-US" sz="1800" dirty="0"/>
          </a:p>
        </p:txBody>
      </p:sp>
    </p:spTree>
    <p:extLst>
      <p:ext uri="{BB962C8B-B14F-4D97-AF65-F5344CB8AC3E}">
        <p14:creationId xmlns:p14="http://schemas.microsoft.com/office/powerpoint/2010/main" val="38119460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2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2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2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10" end="10"/>
                                            </p:txEl>
                                          </p:spTgt>
                                        </p:tgtEl>
                                        <p:attrNameLst>
                                          <p:attrName>style.visibility</p:attrName>
                                        </p:attrNameLst>
                                      </p:cBhvr>
                                      <p:to>
                                        <p:strVal val="visible"/>
                                      </p:to>
                                    </p:set>
                                    <p:animEffect transition="in" filter="fade">
                                      <p:cBhvr>
                                        <p:cTn id="16" dur="2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Results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For </a:t>
            </a:r>
            <a:r>
              <a:rPr lang="en-US" dirty="0"/>
              <a:t>each second increase in the time needed to complete the survey, the AGENT participants had a </a:t>
            </a:r>
            <a:r>
              <a:rPr lang="en-US" dirty="0">
                <a:solidFill>
                  <a:srgbClr val="FF0000"/>
                </a:solidFill>
              </a:rPr>
              <a:t>lower rate of completion </a:t>
            </a:r>
            <a:r>
              <a:rPr lang="en-US" dirty="0"/>
              <a:t>than the TEXT </a:t>
            </a:r>
            <a:r>
              <a:rPr lang="en-US" dirty="0" smtClean="0"/>
              <a:t>participants.</a:t>
            </a:r>
          </a:p>
          <a:p>
            <a:pPr marL="0" indent="0">
              <a:buNone/>
            </a:pPr>
            <a:r>
              <a:rPr lang="en-US" sz="2000" dirty="0" smtClean="0"/>
              <a:t>	incidence </a:t>
            </a:r>
            <a:r>
              <a:rPr lang="en-US" sz="2000" dirty="0"/>
              <a:t>rate ratio, 0.994 [95% CI, 0.996 to 0.999], p=</a:t>
            </a:r>
            <a:r>
              <a:rPr lang="en-US" sz="2000" dirty="0" smtClean="0"/>
              <a:t>0.0190</a:t>
            </a:r>
            <a:endParaRPr lang="en-US" sz="2000" dirty="0"/>
          </a:p>
        </p:txBody>
      </p:sp>
      <p:sp>
        <p:nvSpPr>
          <p:cNvPr id="4" name="Slide Number Placeholder 3"/>
          <p:cNvSpPr>
            <a:spLocks noGrp="1"/>
          </p:cNvSpPr>
          <p:nvPr>
            <p:ph type="sldNum" sz="quarter" idx="12"/>
          </p:nvPr>
        </p:nvSpPr>
        <p:spPr/>
        <p:txBody>
          <a:bodyPr/>
          <a:lstStyle/>
          <a:p>
            <a:fld id="{D7E71F0D-DE23-794B-A419-004BD3ED7878}" type="slidenum">
              <a:rPr lang="en-US" smtClean="0"/>
              <a:t>59</a:t>
            </a:fld>
            <a:endParaRPr lang="en-US"/>
          </a:p>
        </p:txBody>
      </p:sp>
    </p:spTree>
    <p:extLst>
      <p:ext uri="{BB962C8B-B14F-4D97-AF65-F5344CB8AC3E}">
        <p14:creationId xmlns:p14="http://schemas.microsoft.com/office/powerpoint/2010/main" val="422718616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Current Challenges</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Not everything can be tracked with a sensor.</a:t>
            </a:r>
          </a:p>
          <a:p>
            <a:pPr marL="914400" lvl="2" indent="0">
              <a:buNone/>
            </a:pPr>
            <a:endParaRPr lang="en-US" dirty="0" smtClean="0"/>
          </a:p>
          <a:p>
            <a:pPr marL="914400" lvl="2" indent="0">
              <a:buNone/>
            </a:pPr>
            <a:r>
              <a:rPr lang="en-US" dirty="0" smtClean="0"/>
              <a:t>How </a:t>
            </a:r>
            <a:r>
              <a:rPr lang="en-US" dirty="0"/>
              <a:t>are you feeling</a:t>
            </a:r>
            <a:r>
              <a:rPr lang="en-US" dirty="0" smtClean="0"/>
              <a:t>?</a:t>
            </a:r>
          </a:p>
          <a:p>
            <a:pPr marL="914400" lvl="2" indent="0">
              <a:buNone/>
            </a:pPr>
            <a:r>
              <a:rPr lang="en-US" dirty="0" smtClean="0"/>
              <a:t>Are you experiencing any pain? </a:t>
            </a:r>
          </a:p>
          <a:p>
            <a:pPr marL="914400" lvl="2" indent="0">
              <a:buNone/>
            </a:pPr>
            <a:r>
              <a:rPr lang="en-US" dirty="0" smtClean="0"/>
              <a:t>Any problems with your prescriptions? </a:t>
            </a:r>
          </a:p>
        </p:txBody>
      </p:sp>
      <p:sp>
        <p:nvSpPr>
          <p:cNvPr id="4" name="Slide Number Placeholder 3"/>
          <p:cNvSpPr>
            <a:spLocks noGrp="1"/>
          </p:cNvSpPr>
          <p:nvPr>
            <p:ph type="sldNum" sz="quarter" idx="12"/>
          </p:nvPr>
        </p:nvSpPr>
        <p:spPr/>
        <p:txBody>
          <a:bodyPr/>
          <a:lstStyle/>
          <a:p>
            <a:fld id="{D7E71F0D-DE23-794B-A419-004BD3ED7878}" type="slidenum">
              <a:rPr lang="en-US" smtClean="0"/>
              <a:t>6</a:t>
            </a:fld>
            <a:endParaRPr lang="en-US"/>
          </a:p>
        </p:txBody>
      </p:sp>
    </p:spTree>
    <p:extLst>
      <p:ext uri="{BB962C8B-B14F-4D97-AF65-F5344CB8AC3E}">
        <p14:creationId xmlns:p14="http://schemas.microsoft.com/office/powerpoint/2010/main" val="375461589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5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500"/>
                                        <p:tgtEl>
                                          <p:spTgt spid="3">
                                            <p:txEl>
                                              <p:pRg st="4" end="4"/>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animEffect transition="in" filter="fade">
                                      <p:cBhvr>
                                        <p:cTn id="13"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Predicted total sessions</a:t>
            </a:r>
            <a:endParaRPr lang="en-US" dirty="0"/>
          </a:p>
        </p:txBody>
      </p:sp>
      <p:pic>
        <p:nvPicPr>
          <p:cNvPr id="6" name="Content Placeholder 5"/>
          <p:cNvPicPr>
            <a:picLocks noGrp="1" noChangeAspect="1"/>
          </p:cNvPicPr>
          <p:nvPr>
            <p:ph idx="1"/>
          </p:nvPr>
        </p:nvPicPr>
        <p:blipFill rotWithShape="1">
          <a:blip r:embed="rId2"/>
          <a:srcRect t="4041" b="864"/>
          <a:stretch/>
        </p:blipFill>
        <p:spPr>
          <a:xfrm>
            <a:off x="2362054" y="1798820"/>
            <a:ext cx="4335925" cy="4557530"/>
          </a:xfrm>
        </p:spPr>
      </p:pic>
      <p:sp>
        <p:nvSpPr>
          <p:cNvPr id="4" name="Slide Number Placeholder 3"/>
          <p:cNvSpPr>
            <a:spLocks noGrp="1"/>
          </p:cNvSpPr>
          <p:nvPr>
            <p:ph type="sldNum" sz="quarter" idx="12"/>
          </p:nvPr>
        </p:nvSpPr>
        <p:spPr/>
        <p:txBody>
          <a:bodyPr/>
          <a:lstStyle/>
          <a:p>
            <a:fld id="{D7E71F0D-DE23-794B-A419-004BD3ED7878}" type="slidenum">
              <a:rPr lang="en-US" smtClean="0"/>
              <a:t>60</a:t>
            </a:fld>
            <a:endParaRPr lang="en-US"/>
          </a:p>
        </p:txBody>
      </p:sp>
      <p:sp>
        <p:nvSpPr>
          <p:cNvPr id="3" name="Rectangle 2"/>
          <p:cNvSpPr/>
          <p:nvPr/>
        </p:nvSpPr>
        <p:spPr>
          <a:xfrm>
            <a:off x="0" y="6488668"/>
            <a:ext cx="6400800" cy="307777"/>
          </a:xfrm>
          <a:prstGeom prst="rect">
            <a:avLst/>
          </a:prstGeom>
        </p:spPr>
        <p:txBody>
          <a:bodyPr wrap="square">
            <a:spAutoFit/>
          </a:bodyPr>
          <a:lstStyle/>
          <a:p>
            <a:r>
              <a:rPr lang="en-US" sz="1400" dirty="0"/>
              <a:t>incidence rate ratio, 0.994 [95% CI, 0.996 to 0.999], p=0.0190</a:t>
            </a:r>
          </a:p>
        </p:txBody>
      </p:sp>
    </p:spTree>
    <p:extLst>
      <p:ext uri="{BB962C8B-B14F-4D97-AF65-F5344CB8AC3E}">
        <p14:creationId xmlns:p14="http://schemas.microsoft.com/office/powerpoint/2010/main" val="571027691"/>
      </p:ext>
    </p:extLst>
  </p:cSld>
  <p:clrMapOvr>
    <a:masterClrMapping/>
  </p:clrMapOvr>
  <p:timing>
    <p:tnLst>
      <p:par>
        <p:cTn xmlns:p14="http://schemas.microsoft.com/office/powerpoint/2010/mai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Incentives</a:t>
            </a:r>
            <a:endParaRPr lang="en-US" dirty="0"/>
          </a:p>
        </p:txBody>
      </p:sp>
      <p:sp>
        <p:nvSpPr>
          <p:cNvPr id="3" name="Content Placeholder 2"/>
          <p:cNvSpPr>
            <a:spLocks noGrp="1"/>
          </p:cNvSpPr>
          <p:nvPr>
            <p:ph idx="1"/>
          </p:nvPr>
        </p:nvSpPr>
        <p:spPr/>
        <p:txBody>
          <a:bodyPr/>
          <a:lstStyle/>
          <a:p>
            <a:pPr marL="0" indent="0">
              <a:buNone/>
            </a:pPr>
            <a:r>
              <a:rPr lang="en-US" dirty="0" smtClean="0"/>
              <a:t>No effect of personalized feedback nor monetary incentive reminders on total number of sessions.</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7E71F0D-DE23-794B-A419-004BD3ED7878}" type="slidenum">
              <a:rPr lang="en-US" smtClean="0"/>
              <a:t>61</a:t>
            </a:fld>
            <a:endParaRPr lang="en-US"/>
          </a:p>
        </p:txBody>
      </p:sp>
      <p:pic>
        <p:nvPicPr>
          <p:cNvPr id="5" name="Picture 4"/>
          <p:cNvPicPr>
            <a:picLocks noChangeAspect="1"/>
          </p:cNvPicPr>
          <p:nvPr/>
        </p:nvPicPr>
        <p:blipFill>
          <a:blip r:embed="rId2"/>
          <a:stretch>
            <a:fillRect/>
          </a:stretch>
        </p:blipFill>
        <p:spPr>
          <a:xfrm>
            <a:off x="1282923" y="3923681"/>
            <a:ext cx="2930683" cy="1410319"/>
          </a:xfrm>
          <a:prstGeom prst="rect">
            <a:avLst/>
          </a:prstGeom>
          <a:ln>
            <a:solidFill>
              <a:srgbClr val="7F7F7F"/>
            </a:solidFill>
          </a:ln>
        </p:spPr>
      </p:pic>
      <p:pic>
        <p:nvPicPr>
          <p:cNvPr id="6" name="Picture 5"/>
          <p:cNvPicPr>
            <a:picLocks noChangeAspect="1"/>
          </p:cNvPicPr>
          <p:nvPr/>
        </p:nvPicPr>
        <p:blipFill>
          <a:blip r:embed="rId3"/>
          <a:stretch>
            <a:fillRect/>
          </a:stretch>
        </p:blipFill>
        <p:spPr>
          <a:xfrm>
            <a:off x="4601800" y="3923681"/>
            <a:ext cx="2279303" cy="1410319"/>
          </a:xfrm>
          <a:prstGeom prst="rect">
            <a:avLst/>
          </a:prstGeom>
        </p:spPr>
      </p:pic>
    </p:spTree>
    <p:extLst>
      <p:ext uri="{BB962C8B-B14F-4D97-AF65-F5344CB8AC3E}">
        <p14:creationId xmlns:p14="http://schemas.microsoft.com/office/powerpoint/2010/main" val="3733106653"/>
      </p:ext>
    </p:extLst>
  </p:cSld>
  <p:clrMapOvr>
    <a:masterClrMapping/>
  </p:clrMapOvr>
  <p:timing>
    <p:tnLst>
      <p:par>
        <p:cTn xmlns:p14="http://schemas.microsoft.com/office/powerpoint/2010/mai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endParaRPr lang="en-US" dirty="0"/>
          </a:p>
        </p:txBody>
      </p:sp>
      <p:sp>
        <p:nvSpPr>
          <p:cNvPr id="3" name="Content Placeholder 2"/>
          <p:cNvSpPr>
            <a:spLocks noGrp="1"/>
          </p:cNvSpPr>
          <p:nvPr>
            <p:ph idx="1"/>
          </p:nvPr>
        </p:nvSpPr>
        <p:spPr/>
        <p:txBody>
          <a:bodyPr>
            <a:normAutofit/>
          </a:bodyPr>
          <a:lstStyle/>
          <a:p>
            <a:pPr marL="0" indent="0" algn="ctr">
              <a:buNone/>
            </a:pPr>
            <a:endParaRPr lang="en-US" sz="5400" dirty="0" smtClean="0"/>
          </a:p>
          <a:p>
            <a:pPr marL="0" indent="0" algn="ctr">
              <a:buNone/>
            </a:pPr>
            <a:r>
              <a:rPr lang="en-US" sz="4800" dirty="0" smtClean="0"/>
              <a:t>What about relevance? </a:t>
            </a:r>
          </a:p>
          <a:p>
            <a:pPr marL="0" indent="0" algn="ctr">
              <a:buNone/>
            </a:pPr>
            <a:r>
              <a:rPr lang="en-US" sz="4800" dirty="0"/>
              <a:t>d</a:t>
            </a:r>
            <a:r>
              <a:rPr lang="en-US" sz="4800" dirty="0" smtClean="0"/>
              <a:t>rinkers vs. non-drinkers</a:t>
            </a:r>
            <a:endParaRPr lang="en-US" sz="4800" dirty="0"/>
          </a:p>
        </p:txBody>
      </p:sp>
      <p:sp>
        <p:nvSpPr>
          <p:cNvPr id="4" name="Slide Number Placeholder 3"/>
          <p:cNvSpPr>
            <a:spLocks noGrp="1"/>
          </p:cNvSpPr>
          <p:nvPr>
            <p:ph type="sldNum" sz="quarter" idx="12"/>
          </p:nvPr>
        </p:nvSpPr>
        <p:spPr/>
        <p:txBody>
          <a:bodyPr/>
          <a:lstStyle/>
          <a:p>
            <a:fld id="{D7E71F0D-DE23-794B-A419-004BD3ED7878}" type="slidenum">
              <a:rPr lang="en-US" smtClean="0"/>
              <a:t>62</a:t>
            </a:fld>
            <a:endParaRPr lang="en-US"/>
          </a:p>
        </p:txBody>
      </p:sp>
    </p:spTree>
    <p:extLst>
      <p:ext uri="{BB962C8B-B14F-4D97-AF65-F5344CB8AC3E}">
        <p14:creationId xmlns:p14="http://schemas.microsoft.com/office/powerpoint/2010/main" val="3092469302"/>
      </p:ext>
    </p:extLst>
  </p:cSld>
  <p:clrMapOvr>
    <a:masterClrMapping/>
  </p:clrMapOvr>
  <p:timing>
    <p:tnLst>
      <p:par>
        <p:cTn xmlns:p14="http://schemas.microsoft.com/office/powerpoint/2010/mai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pPr algn="r"/>
            <a:r>
              <a:rPr lang="en-US" sz="3600" dirty="0" smtClean="0"/>
              <a:t>Predicted sessions, by drinker/non-drinker</a:t>
            </a:r>
            <a:endParaRPr lang="en-US" sz="3600" dirty="0"/>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7E71F0D-DE23-794B-A419-004BD3ED7878}" type="slidenum">
              <a:rPr lang="en-US" smtClean="0"/>
              <a:t>63</a:t>
            </a:fld>
            <a:endParaRPr lang="en-US"/>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413000" y="1919923"/>
            <a:ext cx="4318000" cy="4206240"/>
          </a:xfrm>
          <a:prstGeom prst="rect">
            <a:avLst/>
          </a:prstGeom>
          <a:noFill/>
          <a:ln>
            <a:noFill/>
          </a:ln>
        </p:spPr>
      </p:pic>
    </p:spTree>
    <p:extLst>
      <p:ext uri="{BB962C8B-B14F-4D97-AF65-F5344CB8AC3E}">
        <p14:creationId xmlns:p14="http://schemas.microsoft.com/office/powerpoint/2010/main" val="328900609"/>
      </p:ext>
    </p:extLst>
  </p:cSld>
  <p:clrMapOvr>
    <a:masterClrMapping/>
  </p:clrMapOvr>
  <p:timing>
    <p:tnLst>
      <p:par>
        <p:cTn xmlns:p14="http://schemas.microsoft.com/office/powerpoint/2010/mai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endParaRPr lang="en-US" sz="4400" dirty="0" smtClean="0"/>
          </a:p>
          <a:p>
            <a:pPr marL="0" indent="0" algn="ctr">
              <a:buNone/>
            </a:pPr>
            <a:r>
              <a:rPr lang="en-US" sz="4400" dirty="0" smtClean="0"/>
              <a:t>Is </a:t>
            </a:r>
            <a:r>
              <a:rPr lang="en-US" sz="4400" dirty="0"/>
              <a:t>this just </a:t>
            </a:r>
            <a:r>
              <a:rPr lang="en-US" sz="4400" dirty="0" smtClean="0"/>
              <a:t>a proxy for time/effort?</a:t>
            </a:r>
            <a:endParaRPr lang="en-US" sz="4400" dirty="0"/>
          </a:p>
        </p:txBody>
      </p:sp>
      <p:sp>
        <p:nvSpPr>
          <p:cNvPr id="4" name="Slide Number Placeholder 3"/>
          <p:cNvSpPr>
            <a:spLocks noGrp="1"/>
          </p:cNvSpPr>
          <p:nvPr>
            <p:ph type="sldNum" sz="quarter" idx="12"/>
          </p:nvPr>
        </p:nvSpPr>
        <p:spPr/>
        <p:txBody>
          <a:bodyPr/>
          <a:lstStyle/>
          <a:p>
            <a:fld id="{D7E71F0D-DE23-794B-A419-004BD3ED7878}" type="slidenum">
              <a:rPr lang="en-US" smtClean="0"/>
              <a:t>64</a:t>
            </a:fld>
            <a:endParaRPr lang="en-US"/>
          </a:p>
        </p:txBody>
      </p:sp>
    </p:spTree>
    <p:extLst>
      <p:ext uri="{BB962C8B-B14F-4D97-AF65-F5344CB8AC3E}">
        <p14:creationId xmlns:p14="http://schemas.microsoft.com/office/powerpoint/2010/main" val="2021464984"/>
      </p:ext>
    </p:extLst>
  </p:cSld>
  <p:clrMapOvr>
    <a:masterClrMapping/>
  </p:clrMapOvr>
  <p:timing>
    <p:tnLst>
      <p:par>
        <p:cTn xmlns:p14="http://schemas.microsoft.com/office/powerpoint/2010/mai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a:t>Predicted sessions, by drinker type</a:t>
            </a:r>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7E71F0D-DE23-794B-A419-004BD3ED7878}" type="slidenum">
              <a:rPr lang="en-US" smtClean="0"/>
              <a:t>65</a:t>
            </a:fld>
            <a:endParaRPr lang="en-US"/>
          </a:p>
        </p:txBody>
      </p:sp>
      <p:pic>
        <p:nvPicPr>
          <p:cNvPr id="5" name="Picture 4"/>
          <p:cNvPicPr/>
          <p:nvPr/>
        </p:nvPicPr>
        <p:blipFill>
          <a:blip r:embed="rId3">
            <a:extLst>
              <a:ext uri="{28A0092B-C50C-407E-A947-70E740481C1C}">
                <a14:useLocalDpi xmlns:a14="http://schemas.microsoft.com/office/drawing/2010/main" val="0"/>
              </a:ext>
            </a:extLst>
          </a:blip>
          <a:srcRect/>
          <a:stretch>
            <a:fillRect/>
          </a:stretch>
        </p:blipFill>
        <p:spPr bwMode="auto">
          <a:xfrm>
            <a:off x="2477265" y="1569901"/>
            <a:ext cx="4075935" cy="4556262"/>
          </a:xfrm>
          <a:prstGeom prst="rect">
            <a:avLst/>
          </a:prstGeom>
          <a:noFill/>
          <a:ln>
            <a:noFill/>
          </a:ln>
        </p:spPr>
      </p:pic>
    </p:spTree>
    <p:extLst>
      <p:ext uri="{BB962C8B-B14F-4D97-AF65-F5344CB8AC3E}">
        <p14:creationId xmlns:p14="http://schemas.microsoft.com/office/powerpoint/2010/main" val="1153670207"/>
      </p:ext>
    </p:extLst>
  </p:cSld>
  <p:clrMapOvr>
    <a:masterClrMapping/>
  </p:clrMapOvr>
  <p:timing>
    <p:tnLst>
      <p:par>
        <p:cTn xmlns:p14="http://schemas.microsoft.com/office/powerpoint/2010/mai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endParaRPr lang="en-US" sz="4400" dirty="0" smtClean="0"/>
          </a:p>
          <a:p>
            <a:pPr marL="0" indent="0" algn="ctr">
              <a:buNone/>
            </a:pPr>
            <a:endParaRPr lang="en-US" sz="3600" dirty="0" smtClean="0"/>
          </a:p>
          <a:p>
            <a:pPr marL="0" indent="0" algn="ctr">
              <a:buNone/>
            </a:pPr>
            <a:r>
              <a:rPr lang="en-US" sz="3600" dirty="0" smtClean="0"/>
              <a:t>How did engagement change over time?</a:t>
            </a:r>
            <a:endParaRPr lang="en-US" sz="3600" dirty="0"/>
          </a:p>
        </p:txBody>
      </p:sp>
      <p:sp>
        <p:nvSpPr>
          <p:cNvPr id="4" name="Slide Number Placeholder 3"/>
          <p:cNvSpPr>
            <a:spLocks noGrp="1"/>
          </p:cNvSpPr>
          <p:nvPr>
            <p:ph type="sldNum" sz="quarter" idx="12"/>
          </p:nvPr>
        </p:nvSpPr>
        <p:spPr/>
        <p:txBody>
          <a:bodyPr/>
          <a:lstStyle/>
          <a:p>
            <a:fld id="{D7E71F0D-DE23-794B-A419-004BD3ED7878}" type="slidenum">
              <a:rPr lang="en-US" smtClean="0"/>
              <a:t>66</a:t>
            </a:fld>
            <a:endParaRPr lang="en-US"/>
          </a:p>
        </p:txBody>
      </p:sp>
    </p:spTree>
    <p:extLst>
      <p:ext uri="{BB962C8B-B14F-4D97-AF65-F5344CB8AC3E}">
        <p14:creationId xmlns:p14="http://schemas.microsoft.com/office/powerpoint/2010/main" val="3827444963"/>
      </p:ext>
    </p:extLst>
  </p:cSld>
  <p:clrMapOvr>
    <a:masterClrMapping/>
  </p:clrMapOvr>
  <p:timing>
    <p:tnLst>
      <p:par>
        <p:cTn xmlns:p14="http://schemas.microsoft.com/office/powerpoint/2010/mai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r"/>
            <a:r>
              <a:rPr lang="en-US" dirty="0" smtClean="0"/>
              <a:t>What predicts longitudinal change in engagement?</a:t>
            </a:r>
            <a:endParaRPr lang="en-US" dirty="0"/>
          </a:p>
        </p:txBody>
      </p:sp>
      <p:sp>
        <p:nvSpPr>
          <p:cNvPr id="3" name="Content Placeholder 2"/>
          <p:cNvSpPr>
            <a:spLocks noGrp="1"/>
          </p:cNvSpPr>
          <p:nvPr>
            <p:ph idx="1"/>
          </p:nvPr>
        </p:nvSpPr>
        <p:spPr/>
        <p:txBody>
          <a:bodyPr/>
          <a:lstStyle/>
          <a:p>
            <a:pPr marL="0" indent="0">
              <a:buNone/>
            </a:pPr>
            <a:endParaRPr lang="en-US" dirty="0" smtClean="0"/>
          </a:p>
          <a:p>
            <a:pPr marL="0" indent="0">
              <a:buNone/>
            </a:pPr>
            <a:r>
              <a:rPr lang="en-US" dirty="0" smtClean="0"/>
              <a:t>Drinker status</a:t>
            </a:r>
          </a:p>
          <a:p>
            <a:pPr marL="0" indent="0">
              <a:buNone/>
            </a:pPr>
            <a:r>
              <a:rPr lang="en-US" dirty="0" smtClean="0"/>
              <a:t>Time needed for interaction</a:t>
            </a:r>
            <a:endParaRPr lang="en-US" dirty="0"/>
          </a:p>
        </p:txBody>
      </p:sp>
      <p:sp>
        <p:nvSpPr>
          <p:cNvPr id="4" name="Slide Number Placeholder 3"/>
          <p:cNvSpPr>
            <a:spLocks noGrp="1"/>
          </p:cNvSpPr>
          <p:nvPr>
            <p:ph type="sldNum" sz="quarter" idx="12"/>
          </p:nvPr>
        </p:nvSpPr>
        <p:spPr/>
        <p:txBody>
          <a:bodyPr/>
          <a:lstStyle/>
          <a:p>
            <a:fld id="{D7E71F0D-DE23-794B-A419-004BD3ED7878}" type="slidenum">
              <a:rPr lang="en-US" smtClean="0"/>
              <a:t>67</a:t>
            </a:fld>
            <a:endParaRPr lang="en-US"/>
          </a:p>
        </p:txBody>
      </p:sp>
    </p:spTree>
    <p:extLst>
      <p:ext uri="{BB962C8B-B14F-4D97-AF65-F5344CB8AC3E}">
        <p14:creationId xmlns:p14="http://schemas.microsoft.com/office/powerpoint/2010/main" val="2796226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2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2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normAutofit fontScale="77500" lnSpcReduction="20000"/>
          </a:bodyPr>
          <a:lstStyle/>
          <a:p>
            <a:pPr marL="0" indent="0">
              <a:buNone/>
            </a:pPr>
            <a:r>
              <a:rPr lang="en-US" sz="2800" dirty="0"/>
              <a:t>L</a:t>
            </a:r>
            <a:r>
              <a:rPr lang="en-US" sz="2800" dirty="0" smtClean="0"/>
              <a:t>ikelihood </a:t>
            </a:r>
            <a:r>
              <a:rPr lang="en-US" sz="2800" dirty="0"/>
              <a:t>of a participant completing the survey </a:t>
            </a:r>
            <a:r>
              <a:rPr lang="en-US" sz="2800" dirty="0">
                <a:solidFill>
                  <a:srgbClr val="FF0000"/>
                </a:solidFill>
              </a:rPr>
              <a:t>diminishes with </a:t>
            </a:r>
            <a:r>
              <a:rPr lang="en-US" sz="2800" dirty="0" smtClean="0">
                <a:solidFill>
                  <a:srgbClr val="FF0000"/>
                </a:solidFill>
              </a:rPr>
              <a:t>time</a:t>
            </a:r>
            <a:r>
              <a:rPr lang="en-US" sz="2800" dirty="0" smtClean="0"/>
              <a:t>. </a:t>
            </a:r>
          </a:p>
          <a:p>
            <a:pPr marL="0" indent="0">
              <a:buNone/>
            </a:pPr>
            <a:r>
              <a:rPr lang="en-US" sz="2800" dirty="0" smtClean="0"/>
              <a:t>	</a:t>
            </a:r>
            <a:r>
              <a:rPr lang="el-GR" sz="2400" dirty="0" smtClean="0"/>
              <a:t>β</a:t>
            </a:r>
            <a:r>
              <a:rPr lang="el-GR" sz="2400" baseline="-25000" dirty="0" smtClean="0"/>
              <a:t>1 </a:t>
            </a:r>
            <a:r>
              <a:rPr lang="el-GR" sz="2400" dirty="0"/>
              <a:t>= </a:t>
            </a:r>
            <a:r>
              <a:rPr lang="en-US" sz="2400" dirty="0"/>
              <a:t>-0.4284</a:t>
            </a:r>
            <a:r>
              <a:rPr lang="el-GR" sz="2400" dirty="0"/>
              <a:t>,</a:t>
            </a:r>
            <a:r>
              <a:rPr lang="el-GR" sz="2400" baseline="-25000" dirty="0"/>
              <a:t> </a:t>
            </a:r>
            <a:r>
              <a:rPr lang="en-US" sz="2400" dirty="0"/>
              <a:t>[95% CI, -0.5334 to -0.3234], p &lt; </a:t>
            </a:r>
            <a:r>
              <a:rPr lang="en-US" sz="2400" dirty="0" smtClean="0"/>
              <a:t>0.001</a:t>
            </a:r>
          </a:p>
          <a:p>
            <a:pPr marL="0" indent="0">
              <a:buNone/>
            </a:pPr>
            <a:endParaRPr lang="en-US" sz="2800" dirty="0"/>
          </a:p>
          <a:p>
            <a:pPr marL="0" indent="0">
              <a:buNone/>
            </a:pPr>
            <a:r>
              <a:rPr lang="en-US" sz="2800" dirty="0">
                <a:solidFill>
                  <a:srgbClr val="FF0000"/>
                </a:solidFill>
              </a:rPr>
              <a:t>B</a:t>
            </a:r>
            <a:r>
              <a:rPr lang="en-US" sz="2800" dirty="0" smtClean="0">
                <a:solidFill>
                  <a:srgbClr val="FF0000"/>
                </a:solidFill>
              </a:rPr>
              <a:t>elow</a:t>
            </a:r>
            <a:r>
              <a:rPr lang="en-US" sz="2800" dirty="0">
                <a:solidFill>
                  <a:srgbClr val="FF0000"/>
                </a:solidFill>
              </a:rPr>
              <a:t>-average drinkers</a:t>
            </a:r>
            <a:r>
              <a:rPr lang="en-US" sz="2800" dirty="0"/>
              <a:t> have a </a:t>
            </a:r>
            <a:r>
              <a:rPr lang="en-US" sz="2800" dirty="0">
                <a:solidFill>
                  <a:srgbClr val="FF0000"/>
                </a:solidFill>
              </a:rPr>
              <a:t>higher likelihood </a:t>
            </a:r>
            <a:r>
              <a:rPr lang="en-US" sz="2800" dirty="0"/>
              <a:t>of completing the survey over non-drinkers and that this effect remains consistent over </a:t>
            </a:r>
            <a:r>
              <a:rPr lang="en-US" sz="2800" dirty="0" smtClean="0"/>
              <a:t>time.</a:t>
            </a:r>
          </a:p>
          <a:p>
            <a:pPr marL="0" indent="0">
              <a:buNone/>
            </a:pPr>
            <a:r>
              <a:rPr lang="en-US" sz="2800" dirty="0" smtClean="0"/>
              <a:t>	</a:t>
            </a:r>
            <a:r>
              <a:rPr lang="el-GR" sz="2500" dirty="0" smtClean="0"/>
              <a:t>β</a:t>
            </a:r>
            <a:r>
              <a:rPr lang="el-GR" sz="2500" baseline="-25000" dirty="0" smtClean="0"/>
              <a:t>2 </a:t>
            </a:r>
            <a:r>
              <a:rPr lang="el-GR" sz="2500" dirty="0"/>
              <a:t>= 2.3342,</a:t>
            </a:r>
            <a:r>
              <a:rPr lang="el-GR" sz="2500" baseline="-25000" dirty="0"/>
              <a:t> </a:t>
            </a:r>
            <a:r>
              <a:rPr lang="en-US" sz="2500" dirty="0"/>
              <a:t>[95% CI, 0.9626 to 3.7058], p &lt; 0.001 </a:t>
            </a:r>
            <a:endParaRPr lang="en-US" sz="2500" dirty="0" smtClean="0"/>
          </a:p>
          <a:p>
            <a:pPr marL="0" indent="0">
              <a:buNone/>
            </a:pPr>
            <a:endParaRPr lang="en-US" sz="2800" dirty="0"/>
          </a:p>
          <a:p>
            <a:pPr marL="0" indent="0">
              <a:buNone/>
            </a:pPr>
            <a:r>
              <a:rPr lang="en-US" sz="2800" dirty="0"/>
              <a:t>T</a:t>
            </a:r>
            <a:r>
              <a:rPr lang="en-US" sz="2800" dirty="0" smtClean="0"/>
              <a:t>hose </a:t>
            </a:r>
            <a:r>
              <a:rPr lang="en-US" sz="2800" dirty="0"/>
              <a:t>who experienced </a:t>
            </a:r>
            <a:r>
              <a:rPr lang="en-US" sz="2800" dirty="0">
                <a:solidFill>
                  <a:srgbClr val="FF0000"/>
                </a:solidFill>
              </a:rPr>
              <a:t>above average times </a:t>
            </a:r>
            <a:r>
              <a:rPr lang="en-US" sz="2800" dirty="0"/>
              <a:t>to complete the survey during the first week, had </a:t>
            </a:r>
            <a:r>
              <a:rPr lang="en-US" sz="2800" dirty="0">
                <a:solidFill>
                  <a:srgbClr val="FF0000"/>
                </a:solidFill>
              </a:rPr>
              <a:t>consistently lower completion rates </a:t>
            </a:r>
            <a:r>
              <a:rPr lang="en-US" sz="2800" dirty="0"/>
              <a:t>than participants who experienced below average times needed to complete the survey during the first </a:t>
            </a:r>
            <a:r>
              <a:rPr lang="en-US" sz="2800" dirty="0" smtClean="0"/>
              <a:t>week</a:t>
            </a:r>
            <a:r>
              <a:rPr lang="en-US" sz="2800" dirty="0"/>
              <a:t>.</a:t>
            </a:r>
            <a:endParaRPr lang="en-US" sz="2800" dirty="0" smtClean="0"/>
          </a:p>
          <a:p>
            <a:pPr marL="0" indent="0">
              <a:buNone/>
            </a:pPr>
            <a:r>
              <a:rPr lang="en-US" sz="2800" dirty="0"/>
              <a:t>	</a:t>
            </a:r>
            <a:r>
              <a:rPr lang="el-GR" sz="2500" dirty="0" smtClean="0"/>
              <a:t>β</a:t>
            </a:r>
            <a:r>
              <a:rPr lang="el-GR" sz="2500" baseline="-25000" dirty="0" smtClean="0"/>
              <a:t>4 </a:t>
            </a:r>
            <a:r>
              <a:rPr lang="el-GR" sz="2500" dirty="0"/>
              <a:t>= -1.2833,</a:t>
            </a:r>
            <a:r>
              <a:rPr lang="el-GR" sz="2500" baseline="-25000" dirty="0"/>
              <a:t> </a:t>
            </a:r>
            <a:r>
              <a:rPr lang="en-US" sz="2500" dirty="0"/>
              <a:t>[95% CI, -2.3592 to -0.2073], p &lt; 0.05 </a:t>
            </a:r>
          </a:p>
        </p:txBody>
      </p:sp>
      <p:sp>
        <p:nvSpPr>
          <p:cNvPr id="4" name="Slide Number Placeholder 3"/>
          <p:cNvSpPr>
            <a:spLocks noGrp="1"/>
          </p:cNvSpPr>
          <p:nvPr>
            <p:ph type="sldNum" sz="quarter" idx="12"/>
          </p:nvPr>
        </p:nvSpPr>
        <p:spPr/>
        <p:txBody>
          <a:bodyPr/>
          <a:lstStyle/>
          <a:p>
            <a:fld id="{D7E71F0D-DE23-794B-A419-004BD3ED7878}" type="slidenum">
              <a:rPr lang="en-US" smtClean="0"/>
              <a:t>68</a:t>
            </a:fld>
            <a:endParaRPr lang="en-US"/>
          </a:p>
        </p:txBody>
      </p:sp>
    </p:spTree>
    <p:extLst>
      <p:ext uri="{BB962C8B-B14F-4D97-AF65-F5344CB8AC3E}">
        <p14:creationId xmlns:p14="http://schemas.microsoft.com/office/powerpoint/2010/main" val="239853393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2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200"/>
                                        <p:tgtEl>
                                          <p:spTgt spid="3">
                                            <p:txEl>
                                              <p:pRg st="4" end="4"/>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animEffect transition="in" filter="fade">
                                      <p:cBhvr>
                                        <p:cTn id="15" dur="200"/>
                                        <p:tgtEl>
                                          <p:spTgt spid="3">
                                            <p:txEl>
                                              <p:pRg st="6" end="6"/>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3">
                                            <p:txEl>
                                              <p:pRg st="7" end="7"/>
                                            </p:txEl>
                                          </p:spTgt>
                                        </p:tgtEl>
                                        <p:attrNameLst>
                                          <p:attrName>style.visibility</p:attrName>
                                        </p:attrNameLst>
                                      </p:cBhvr>
                                      <p:to>
                                        <p:strVal val="visible"/>
                                      </p:to>
                                    </p:set>
                                    <p:animEffect transition="in" filter="fade">
                                      <p:cBhvr>
                                        <p:cTn id="18" dur="2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Time as a longitudinal predictor</a:t>
            </a:r>
            <a:endParaRPr lang="en-US" dirty="0"/>
          </a:p>
        </p:txBody>
      </p:sp>
      <p:pic>
        <p:nvPicPr>
          <p:cNvPr id="6" name="Content Placeholder 5"/>
          <p:cNvPicPr>
            <a:picLocks noGrp="1" noChangeAspect="1"/>
          </p:cNvPicPr>
          <p:nvPr>
            <p:ph idx="1"/>
          </p:nvPr>
        </p:nvPicPr>
        <p:blipFill>
          <a:blip r:embed="rId3"/>
          <a:srcRect l="-19797" r="-19797"/>
          <a:stretch>
            <a:fillRect/>
          </a:stretch>
        </p:blipFill>
        <p:spPr>
          <a:xfrm>
            <a:off x="748216" y="1600200"/>
            <a:ext cx="8229600" cy="4525963"/>
          </a:xfrm>
        </p:spPr>
      </p:pic>
      <p:sp>
        <p:nvSpPr>
          <p:cNvPr id="4" name="Slide Number Placeholder 3"/>
          <p:cNvSpPr>
            <a:spLocks noGrp="1"/>
          </p:cNvSpPr>
          <p:nvPr>
            <p:ph type="sldNum" sz="quarter" idx="12"/>
          </p:nvPr>
        </p:nvSpPr>
        <p:spPr/>
        <p:txBody>
          <a:bodyPr/>
          <a:lstStyle/>
          <a:p>
            <a:fld id="{D7E71F0D-DE23-794B-A419-004BD3ED7878}" type="slidenum">
              <a:rPr lang="en-US" smtClean="0"/>
              <a:t>69</a:t>
            </a:fld>
            <a:endParaRPr lang="en-US"/>
          </a:p>
        </p:txBody>
      </p:sp>
      <p:sp>
        <p:nvSpPr>
          <p:cNvPr id="3" name="Rectangle 2"/>
          <p:cNvSpPr/>
          <p:nvPr/>
        </p:nvSpPr>
        <p:spPr>
          <a:xfrm>
            <a:off x="0" y="6413698"/>
            <a:ext cx="6400800" cy="307777"/>
          </a:xfrm>
          <a:prstGeom prst="rect">
            <a:avLst/>
          </a:prstGeom>
        </p:spPr>
        <p:txBody>
          <a:bodyPr wrap="square">
            <a:spAutoFit/>
          </a:bodyPr>
          <a:lstStyle/>
          <a:p>
            <a:r>
              <a:rPr lang="el-GR" sz="1400" dirty="0"/>
              <a:t>β</a:t>
            </a:r>
            <a:r>
              <a:rPr lang="el-GR" sz="1400" baseline="-25000" dirty="0"/>
              <a:t>4 </a:t>
            </a:r>
            <a:r>
              <a:rPr lang="el-GR" sz="1400" dirty="0"/>
              <a:t>= -1.2833,</a:t>
            </a:r>
            <a:r>
              <a:rPr lang="el-GR" sz="1400" baseline="-25000" dirty="0"/>
              <a:t> </a:t>
            </a:r>
            <a:r>
              <a:rPr lang="en-US" sz="1400" dirty="0"/>
              <a:t>[95% CI, -2.3592 to -0.2073], p &lt; 0.05 </a:t>
            </a:r>
          </a:p>
        </p:txBody>
      </p:sp>
    </p:spTree>
    <p:extLst>
      <p:ext uri="{BB962C8B-B14F-4D97-AF65-F5344CB8AC3E}">
        <p14:creationId xmlns:p14="http://schemas.microsoft.com/office/powerpoint/2010/main" val="30255761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pPr marL="0" indent="0">
              <a:buNone/>
            </a:pPr>
            <a:r>
              <a:rPr lang="en-US" dirty="0" smtClean="0"/>
              <a:t>In this thesis, I ask two research questions:</a:t>
            </a:r>
          </a:p>
          <a:p>
            <a:pPr marL="0" indent="0">
              <a:buNone/>
            </a:pPr>
            <a:endParaRPr lang="en-US" dirty="0" smtClean="0"/>
          </a:p>
          <a:p>
            <a:pPr marL="457200" lvl="1" indent="0">
              <a:buNone/>
            </a:pPr>
            <a:r>
              <a:rPr lang="en-US" dirty="0" smtClean="0"/>
              <a:t>How do we design a system to maximize the </a:t>
            </a:r>
            <a:r>
              <a:rPr lang="en-US" dirty="0" smtClean="0">
                <a:solidFill>
                  <a:srgbClr val="FF0000"/>
                </a:solidFill>
              </a:rPr>
              <a:t>quality</a:t>
            </a:r>
            <a:r>
              <a:rPr lang="en-US" dirty="0" smtClean="0"/>
              <a:t> of self-reported data?</a:t>
            </a:r>
          </a:p>
          <a:p>
            <a:pPr marL="457200" lvl="1" indent="0">
              <a:buNone/>
            </a:pPr>
            <a:endParaRPr lang="en-US" dirty="0" smtClean="0"/>
          </a:p>
          <a:p>
            <a:pPr marL="457200" lvl="1" indent="0">
              <a:buNone/>
            </a:pPr>
            <a:r>
              <a:rPr lang="en-US" dirty="0" smtClean="0"/>
              <a:t>How do we keep people </a:t>
            </a:r>
            <a:r>
              <a:rPr lang="en-US" dirty="0" smtClean="0">
                <a:solidFill>
                  <a:srgbClr val="FF0000"/>
                </a:solidFill>
              </a:rPr>
              <a:t>engaged</a:t>
            </a:r>
            <a:r>
              <a:rPr lang="en-US" dirty="0" smtClean="0"/>
              <a:t> with such a system, over potentially long periods of time?</a:t>
            </a:r>
          </a:p>
          <a:p>
            <a:endParaRPr lang="en-US" dirty="0" smtClean="0"/>
          </a:p>
        </p:txBody>
      </p:sp>
      <p:sp>
        <p:nvSpPr>
          <p:cNvPr id="4" name="Slide Number Placeholder 3"/>
          <p:cNvSpPr>
            <a:spLocks noGrp="1"/>
          </p:cNvSpPr>
          <p:nvPr>
            <p:ph type="sldNum" sz="quarter" idx="12"/>
          </p:nvPr>
        </p:nvSpPr>
        <p:spPr/>
        <p:txBody>
          <a:bodyPr/>
          <a:lstStyle/>
          <a:p>
            <a:fld id="{D7E71F0D-DE23-794B-A419-004BD3ED7878}" type="slidenum">
              <a:rPr lang="en-US" smtClean="0"/>
              <a:t>7</a:t>
            </a:fld>
            <a:endParaRPr lang="en-US"/>
          </a:p>
        </p:txBody>
      </p:sp>
    </p:spTree>
    <p:extLst>
      <p:ext uri="{BB962C8B-B14F-4D97-AF65-F5344CB8AC3E}">
        <p14:creationId xmlns:p14="http://schemas.microsoft.com/office/powerpoint/2010/main" val="2669846391"/>
      </p:ext>
    </p:extLst>
  </p:cSld>
  <p:clrMapOvr>
    <a:masterClrMapping/>
  </p:clrMapOvr>
  <p:timing>
    <p:tnLst>
      <p:par>
        <p:cTn xmlns:p14="http://schemas.microsoft.com/office/powerpoint/2010/mai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endParaRPr lang="en-US" sz="4400" dirty="0" smtClean="0"/>
          </a:p>
          <a:p>
            <a:pPr marL="0" indent="0" algn="ctr">
              <a:buNone/>
            </a:pPr>
            <a:endParaRPr lang="en-US" sz="3600" dirty="0" smtClean="0"/>
          </a:p>
          <a:p>
            <a:pPr marL="0" indent="0" algn="ctr">
              <a:buNone/>
            </a:pPr>
            <a:r>
              <a:rPr lang="en-US" sz="3600" dirty="0" smtClean="0"/>
              <a:t>Self-Reported Alcohol Use</a:t>
            </a:r>
            <a:endParaRPr lang="en-US" sz="3600" dirty="0"/>
          </a:p>
        </p:txBody>
      </p:sp>
      <p:sp>
        <p:nvSpPr>
          <p:cNvPr id="4" name="Slide Number Placeholder 3"/>
          <p:cNvSpPr>
            <a:spLocks noGrp="1"/>
          </p:cNvSpPr>
          <p:nvPr>
            <p:ph type="sldNum" sz="quarter" idx="12"/>
          </p:nvPr>
        </p:nvSpPr>
        <p:spPr/>
        <p:txBody>
          <a:bodyPr/>
          <a:lstStyle/>
          <a:p>
            <a:fld id="{D7E71F0D-DE23-794B-A419-004BD3ED7878}" type="slidenum">
              <a:rPr lang="en-US" smtClean="0"/>
              <a:t>70</a:t>
            </a:fld>
            <a:endParaRPr lang="en-US"/>
          </a:p>
        </p:txBody>
      </p:sp>
    </p:spTree>
    <p:extLst>
      <p:ext uri="{BB962C8B-B14F-4D97-AF65-F5344CB8AC3E}">
        <p14:creationId xmlns:p14="http://schemas.microsoft.com/office/powerpoint/2010/main" val="1954194666"/>
      </p:ext>
    </p:extLst>
  </p:cSld>
  <p:clrMapOvr>
    <a:masterClrMapping/>
  </p:clrMapOvr>
  <p:timing>
    <p:tnLst>
      <p:par>
        <p:cTn xmlns:p14="http://schemas.microsoft.com/office/powerpoint/2010/mai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a:t>
            </a:r>
            <a:endParaRPr lang="en-US" dirty="0"/>
          </a:p>
        </p:txBody>
      </p:sp>
      <p:sp>
        <p:nvSpPr>
          <p:cNvPr id="3" name="Content Placeholder 2"/>
          <p:cNvSpPr>
            <a:spLocks noGrp="1"/>
          </p:cNvSpPr>
          <p:nvPr>
            <p:ph idx="1"/>
          </p:nvPr>
        </p:nvSpPr>
        <p:spPr/>
        <p:txBody>
          <a:bodyPr>
            <a:normAutofit/>
          </a:bodyPr>
          <a:lstStyle/>
          <a:p>
            <a:pPr marL="0" indent="0">
              <a:buNone/>
            </a:pPr>
            <a:r>
              <a:rPr lang="en-US" i="1" dirty="0"/>
              <a:t>How many </a:t>
            </a:r>
            <a:r>
              <a:rPr lang="en-US" i="1" dirty="0" smtClean="0"/>
              <a:t>days of the week did you drink alcohol last week?</a:t>
            </a:r>
          </a:p>
          <a:p>
            <a:pPr marL="0" indent="0">
              <a:buNone/>
            </a:pPr>
            <a:endParaRPr lang="en-US" sz="2000" i="1" dirty="0"/>
          </a:p>
          <a:p>
            <a:pPr marL="0" indent="0">
              <a:buNone/>
            </a:pPr>
            <a:r>
              <a:rPr lang="en-US" sz="2000" dirty="0" smtClean="0"/>
              <a:t>The </a:t>
            </a:r>
            <a:r>
              <a:rPr lang="en-US" sz="2000" dirty="0"/>
              <a:t>number of </a:t>
            </a:r>
            <a:r>
              <a:rPr lang="en-US" sz="2000" dirty="0" smtClean="0"/>
              <a:t>days was</a:t>
            </a:r>
            <a:r>
              <a:rPr lang="en-US" sz="2000" dirty="0" smtClean="0">
                <a:solidFill>
                  <a:srgbClr val="FF0000"/>
                </a:solidFill>
              </a:rPr>
              <a:t> </a:t>
            </a:r>
            <a:r>
              <a:rPr lang="en-US" sz="2000" dirty="0">
                <a:solidFill>
                  <a:srgbClr val="FF0000"/>
                </a:solidFill>
              </a:rPr>
              <a:t>lower for </a:t>
            </a:r>
            <a:r>
              <a:rPr lang="en-US" sz="2000" dirty="0" smtClean="0">
                <a:solidFill>
                  <a:srgbClr val="FF0000"/>
                </a:solidFill>
              </a:rPr>
              <a:t>the FEEDBACK </a:t>
            </a:r>
            <a:r>
              <a:rPr lang="en-US" sz="2000" dirty="0">
                <a:solidFill>
                  <a:srgbClr val="FF0000"/>
                </a:solidFill>
              </a:rPr>
              <a:t>group</a:t>
            </a:r>
            <a:r>
              <a:rPr lang="en-US" sz="2000" dirty="0"/>
              <a:t> (m= </a:t>
            </a:r>
            <a:r>
              <a:rPr lang="en-US" sz="2000" dirty="0" smtClean="0"/>
              <a:t>1.29) </a:t>
            </a:r>
            <a:r>
              <a:rPr lang="en-US" sz="2000" dirty="0"/>
              <a:t>versus the </a:t>
            </a:r>
            <a:r>
              <a:rPr lang="en-US" sz="2000" dirty="0" smtClean="0"/>
              <a:t>NO-FEEDBACK group </a:t>
            </a:r>
            <a:r>
              <a:rPr lang="en-US" sz="2000" dirty="0"/>
              <a:t>(m = </a:t>
            </a:r>
            <a:r>
              <a:rPr lang="en-US" sz="2000" dirty="0" smtClean="0"/>
              <a:t>1.59),  </a:t>
            </a:r>
            <a:r>
              <a:rPr lang="en-US" sz="2000" dirty="0"/>
              <a:t>F(1, </a:t>
            </a:r>
            <a:r>
              <a:rPr lang="en-US" sz="2000" dirty="0" smtClean="0"/>
              <a:t>311) </a:t>
            </a:r>
            <a:r>
              <a:rPr lang="en-US" sz="2000" dirty="0"/>
              <a:t>= </a:t>
            </a:r>
            <a:r>
              <a:rPr lang="en-US" sz="2000" dirty="0" smtClean="0"/>
              <a:t>3.702, </a:t>
            </a:r>
            <a:r>
              <a:rPr lang="en-US" sz="2000" dirty="0"/>
              <a:t>p </a:t>
            </a:r>
            <a:r>
              <a:rPr lang="en-US" sz="2000" dirty="0" smtClean="0"/>
              <a:t>= 0.055</a:t>
            </a:r>
            <a:endParaRPr lang="en-US" sz="2000" dirty="0"/>
          </a:p>
        </p:txBody>
      </p:sp>
      <p:sp>
        <p:nvSpPr>
          <p:cNvPr id="4" name="Slide Number Placeholder 3"/>
          <p:cNvSpPr>
            <a:spLocks noGrp="1"/>
          </p:cNvSpPr>
          <p:nvPr>
            <p:ph type="sldNum" sz="quarter" idx="12"/>
          </p:nvPr>
        </p:nvSpPr>
        <p:spPr/>
        <p:txBody>
          <a:bodyPr/>
          <a:lstStyle/>
          <a:p>
            <a:fld id="{D7E71F0D-DE23-794B-A419-004BD3ED7878}" type="slidenum">
              <a:rPr lang="en-US" smtClean="0"/>
              <a:t>71</a:t>
            </a:fld>
            <a:endParaRPr lang="en-US"/>
          </a:p>
        </p:txBody>
      </p:sp>
    </p:spTree>
    <p:extLst>
      <p:ext uri="{BB962C8B-B14F-4D97-AF65-F5344CB8AC3E}">
        <p14:creationId xmlns:p14="http://schemas.microsoft.com/office/powerpoint/2010/main" val="230213885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Week 1</a:t>
            </a:r>
            <a:endParaRPr lang="en-US" dirty="0"/>
          </a:p>
        </p:txBody>
      </p:sp>
      <p:sp>
        <p:nvSpPr>
          <p:cNvPr id="3" name="Content Placeholder 2"/>
          <p:cNvSpPr>
            <a:spLocks noGrp="1"/>
          </p:cNvSpPr>
          <p:nvPr>
            <p:ph idx="1"/>
          </p:nvPr>
        </p:nvSpPr>
        <p:spPr/>
        <p:txBody>
          <a:bodyPr>
            <a:normAutofit/>
          </a:bodyPr>
          <a:lstStyle/>
          <a:p>
            <a:pPr marL="0" indent="0">
              <a:buNone/>
            </a:pPr>
            <a:r>
              <a:rPr lang="en-US" i="1" dirty="0"/>
              <a:t>How many drinks per occasion do you consider moderate (not excessive) for yourself? </a:t>
            </a:r>
            <a:endParaRPr lang="en-US" i="1" dirty="0" smtClean="0"/>
          </a:p>
          <a:p>
            <a:pPr marL="0" indent="0">
              <a:buNone/>
            </a:pPr>
            <a:endParaRPr lang="en-US" sz="2000" dirty="0" smtClean="0"/>
          </a:p>
          <a:p>
            <a:pPr marL="0" indent="0">
              <a:buNone/>
            </a:pPr>
            <a:r>
              <a:rPr lang="en-US" sz="2000" dirty="0" smtClean="0"/>
              <a:t>The </a:t>
            </a:r>
            <a:r>
              <a:rPr lang="en-US" sz="2000" dirty="0"/>
              <a:t>number of drinks was</a:t>
            </a:r>
            <a:r>
              <a:rPr lang="en-US" sz="2000" dirty="0">
                <a:solidFill>
                  <a:srgbClr val="FF0000"/>
                </a:solidFill>
              </a:rPr>
              <a:t> lower for </a:t>
            </a:r>
            <a:r>
              <a:rPr lang="en-US" sz="2000" dirty="0" smtClean="0">
                <a:solidFill>
                  <a:srgbClr val="FF0000"/>
                </a:solidFill>
              </a:rPr>
              <a:t>the AGENT </a:t>
            </a:r>
            <a:r>
              <a:rPr lang="en-US" sz="2000" dirty="0">
                <a:solidFill>
                  <a:srgbClr val="FF0000"/>
                </a:solidFill>
              </a:rPr>
              <a:t>group</a:t>
            </a:r>
            <a:r>
              <a:rPr lang="en-US" sz="2000" dirty="0"/>
              <a:t> (m= 3.79) versus the TEXT group (m = 4.15</a:t>
            </a:r>
            <a:r>
              <a:rPr lang="en-US" sz="2000" dirty="0" smtClean="0"/>
              <a:t>),  </a:t>
            </a:r>
            <a:r>
              <a:rPr lang="en-US" sz="2000" dirty="0"/>
              <a:t>F(1, 282) = 4.127, p &lt; 0.05</a:t>
            </a:r>
          </a:p>
        </p:txBody>
      </p:sp>
      <p:sp>
        <p:nvSpPr>
          <p:cNvPr id="4" name="Slide Number Placeholder 3"/>
          <p:cNvSpPr>
            <a:spLocks noGrp="1"/>
          </p:cNvSpPr>
          <p:nvPr>
            <p:ph type="sldNum" sz="quarter" idx="12"/>
          </p:nvPr>
        </p:nvSpPr>
        <p:spPr/>
        <p:txBody>
          <a:bodyPr/>
          <a:lstStyle/>
          <a:p>
            <a:fld id="{D7E71F0D-DE23-794B-A419-004BD3ED7878}" type="slidenum">
              <a:rPr lang="en-US" smtClean="0"/>
              <a:t>72</a:t>
            </a:fld>
            <a:endParaRPr lang="en-US"/>
          </a:p>
        </p:txBody>
      </p:sp>
    </p:spTree>
    <p:extLst>
      <p:ext uri="{BB962C8B-B14F-4D97-AF65-F5344CB8AC3E}">
        <p14:creationId xmlns:p14="http://schemas.microsoft.com/office/powerpoint/2010/main" val="328039710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in self-report over time</a:t>
            </a:r>
            <a:endParaRPr lang="en-US" dirty="0"/>
          </a:p>
        </p:txBody>
      </p:sp>
      <p:sp>
        <p:nvSpPr>
          <p:cNvPr id="3" name="Content Placeholder 2"/>
          <p:cNvSpPr>
            <a:spLocks noGrp="1"/>
          </p:cNvSpPr>
          <p:nvPr>
            <p:ph idx="1"/>
          </p:nvPr>
        </p:nvSpPr>
        <p:spPr/>
        <p:txBody>
          <a:bodyPr/>
          <a:lstStyle/>
          <a:p>
            <a:pPr marL="0" indent="0">
              <a:buNone/>
            </a:pPr>
            <a:endParaRPr lang="en-US" sz="2800" dirty="0" smtClean="0"/>
          </a:p>
          <a:p>
            <a:pPr marL="0" indent="0">
              <a:buNone/>
            </a:pPr>
            <a:r>
              <a:rPr lang="en-US" sz="2800" dirty="0" smtClean="0"/>
              <a:t>Negative Consequences</a:t>
            </a:r>
          </a:p>
          <a:p>
            <a:pPr marL="0" indent="0">
              <a:buNone/>
            </a:pPr>
            <a:endParaRPr lang="en-US" sz="2800" dirty="0" smtClean="0"/>
          </a:p>
          <a:p>
            <a:pPr marL="0" indent="0">
              <a:buNone/>
            </a:pPr>
            <a:r>
              <a:rPr lang="en-US" sz="2800" dirty="0" smtClean="0"/>
              <a:t>Those </a:t>
            </a:r>
            <a:r>
              <a:rPr lang="en-US" sz="2800" dirty="0"/>
              <a:t>in the FEEDBACK group consistently reported a </a:t>
            </a:r>
            <a:r>
              <a:rPr lang="en-US" sz="2800" dirty="0">
                <a:solidFill>
                  <a:srgbClr val="FF0000"/>
                </a:solidFill>
              </a:rPr>
              <a:t>lower number of negative consequences</a:t>
            </a:r>
            <a:r>
              <a:rPr lang="en-US" sz="2800" dirty="0"/>
              <a:t> then those in the NO-FEEDBACK group </a:t>
            </a:r>
            <a:endParaRPr lang="en-US" sz="2800" dirty="0" smtClean="0"/>
          </a:p>
          <a:p>
            <a:pPr marL="0" indent="0">
              <a:buNone/>
            </a:pPr>
            <a:r>
              <a:rPr lang="en-US" dirty="0" smtClean="0"/>
              <a:t>	</a:t>
            </a:r>
            <a:r>
              <a:rPr lang="el-GR" sz="2400" dirty="0" smtClean="0"/>
              <a:t>β</a:t>
            </a:r>
            <a:r>
              <a:rPr lang="el-GR" sz="2400" baseline="-25000" dirty="0" smtClean="0"/>
              <a:t>2 </a:t>
            </a:r>
            <a:r>
              <a:rPr lang="el-GR" sz="2400" dirty="0"/>
              <a:t>= -0.061,</a:t>
            </a:r>
            <a:r>
              <a:rPr lang="el-GR" sz="2400" baseline="-25000" dirty="0"/>
              <a:t> </a:t>
            </a:r>
            <a:r>
              <a:rPr lang="en-US" sz="2400" dirty="0"/>
              <a:t>[95% CI, -0.109 to -0.011] </a:t>
            </a:r>
          </a:p>
        </p:txBody>
      </p:sp>
      <p:sp>
        <p:nvSpPr>
          <p:cNvPr id="4" name="Slide Number Placeholder 3"/>
          <p:cNvSpPr>
            <a:spLocks noGrp="1"/>
          </p:cNvSpPr>
          <p:nvPr>
            <p:ph type="sldNum" sz="quarter" idx="12"/>
          </p:nvPr>
        </p:nvSpPr>
        <p:spPr/>
        <p:txBody>
          <a:bodyPr/>
          <a:lstStyle/>
          <a:p>
            <a:fld id="{D7E71F0D-DE23-794B-A419-004BD3ED7878}" type="slidenum">
              <a:rPr lang="en-US" smtClean="0"/>
              <a:t>73</a:t>
            </a:fld>
            <a:endParaRPr lang="en-US"/>
          </a:p>
        </p:txBody>
      </p:sp>
    </p:spTree>
    <p:extLst>
      <p:ext uri="{BB962C8B-B14F-4D97-AF65-F5344CB8AC3E}">
        <p14:creationId xmlns:p14="http://schemas.microsoft.com/office/powerpoint/2010/main" val="219741134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2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2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Changes in self-report over time</a:t>
            </a:r>
          </a:p>
        </p:txBody>
      </p:sp>
      <p:sp>
        <p:nvSpPr>
          <p:cNvPr id="3" name="Content Placeholder 2"/>
          <p:cNvSpPr>
            <a:spLocks noGrp="1"/>
          </p:cNvSpPr>
          <p:nvPr>
            <p:ph idx="1"/>
          </p:nvPr>
        </p:nvSpPr>
        <p:spPr/>
        <p:txBody>
          <a:bodyPr/>
          <a:lstStyle/>
          <a:p>
            <a:pPr marL="0" indent="0">
              <a:buNone/>
            </a:pPr>
            <a:endParaRPr lang="en-US" sz="2800" dirty="0" smtClean="0"/>
          </a:p>
          <a:p>
            <a:pPr marL="0" indent="0">
              <a:buNone/>
            </a:pPr>
            <a:r>
              <a:rPr lang="en-US" sz="2800" dirty="0" smtClean="0"/>
              <a:t>Protective </a:t>
            </a:r>
            <a:r>
              <a:rPr lang="en-US" sz="2800" dirty="0"/>
              <a:t>B</a:t>
            </a:r>
            <a:r>
              <a:rPr lang="en-US" sz="2800" dirty="0" smtClean="0"/>
              <a:t>ehaviors</a:t>
            </a:r>
            <a:endParaRPr lang="en-US" sz="2800" dirty="0"/>
          </a:p>
          <a:p>
            <a:pPr marL="0" indent="0">
              <a:buNone/>
            </a:pPr>
            <a:endParaRPr lang="en-US" sz="2800" dirty="0" smtClean="0"/>
          </a:p>
          <a:p>
            <a:pPr marL="0" indent="0">
              <a:buNone/>
            </a:pPr>
            <a:r>
              <a:rPr lang="en-US" sz="2800" dirty="0" smtClean="0"/>
              <a:t>As </a:t>
            </a:r>
            <a:r>
              <a:rPr lang="en-US" sz="2800" dirty="0"/>
              <a:t>the study progressed, the AGENT group reported taking </a:t>
            </a:r>
            <a:r>
              <a:rPr lang="en-US" sz="2800" dirty="0">
                <a:solidFill>
                  <a:srgbClr val="FF0000"/>
                </a:solidFill>
              </a:rPr>
              <a:t>more protective behaviors over time</a:t>
            </a:r>
            <a:r>
              <a:rPr lang="en-US" sz="2800" dirty="0"/>
              <a:t>, compared to the TEXT </a:t>
            </a:r>
            <a:r>
              <a:rPr lang="en-US" sz="2800" dirty="0" smtClean="0"/>
              <a:t>group. </a:t>
            </a:r>
            <a:endParaRPr lang="en-US" dirty="0"/>
          </a:p>
          <a:p>
            <a:pPr marL="0" indent="0">
              <a:buNone/>
            </a:pPr>
            <a:r>
              <a:rPr lang="en-US" dirty="0"/>
              <a:t>	</a:t>
            </a:r>
            <a:r>
              <a:rPr lang="el-GR" sz="2400" dirty="0" smtClean="0"/>
              <a:t>β</a:t>
            </a:r>
            <a:r>
              <a:rPr lang="el-GR" sz="2400" baseline="-25000" dirty="0" smtClean="0"/>
              <a:t>3 </a:t>
            </a:r>
            <a:r>
              <a:rPr lang="el-GR" sz="2400" dirty="0"/>
              <a:t>= 0.099,</a:t>
            </a:r>
            <a:r>
              <a:rPr lang="el-GR" sz="2400" baseline="-25000" dirty="0"/>
              <a:t> </a:t>
            </a:r>
            <a:r>
              <a:rPr lang="en-US" sz="2400" dirty="0"/>
              <a:t>[95% CI, -0.016 to 0.215] </a:t>
            </a:r>
          </a:p>
        </p:txBody>
      </p:sp>
      <p:sp>
        <p:nvSpPr>
          <p:cNvPr id="4" name="Slide Number Placeholder 3"/>
          <p:cNvSpPr>
            <a:spLocks noGrp="1"/>
          </p:cNvSpPr>
          <p:nvPr>
            <p:ph type="sldNum" sz="quarter" idx="12"/>
          </p:nvPr>
        </p:nvSpPr>
        <p:spPr/>
        <p:txBody>
          <a:bodyPr/>
          <a:lstStyle/>
          <a:p>
            <a:fld id="{D7E71F0D-DE23-794B-A419-004BD3ED7878}" type="slidenum">
              <a:rPr lang="en-US" smtClean="0"/>
              <a:t>74</a:t>
            </a:fld>
            <a:endParaRPr lang="en-US"/>
          </a:p>
        </p:txBody>
      </p:sp>
    </p:spTree>
    <p:extLst>
      <p:ext uri="{BB962C8B-B14F-4D97-AF65-F5344CB8AC3E}">
        <p14:creationId xmlns:p14="http://schemas.microsoft.com/office/powerpoint/2010/main" val="3862845105"/>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Effect transition="in" filter="fade">
                                      <p:cBhvr>
                                        <p:cTn id="7" dur="200"/>
                                        <p:tgtEl>
                                          <p:spTgt spid="3">
                                            <p:txEl>
                                              <p:pRg st="3" end="3"/>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4" end="4"/>
                                            </p:txEl>
                                          </p:spTgt>
                                        </p:tgtEl>
                                        <p:attrNameLst>
                                          <p:attrName>style.visibility</p:attrName>
                                        </p:attrNameLst>
                                      </p:cBhvr>
                                      <p:to>
                                        <p:strVal val="visible"/>
                                      </p:to>
                                    </p:set>
                                    <p:animEffect transition="in" filter="fade">
                                      <p:cBhvr>
                                        <p:cTn id="10" dur="2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endParaRPr lang="en-US" sz="4400" dirty="0" smtClean="0"/>
          </a:p>
          <a:p>
            <a:pPr marL="0" indent="0" algn="ctr">
              <a:buNone/>
            </a:pPr>
            <a:endParaRPr lang="en-US" sz="3600" dirty="0" smtClean="0"/>
          </a:p>
          <a:p>
            <a:pPr marL="0" indent="0" algn="ctr">
              <a:buNone/>
            </a:pPr>
            <a:r>
              <a:rPr lang="en-US" sz="3600" dirty="0" smtClean="0"/>
              <a:t>Participants’ thoughts on their experience</a:t>
            </a:r>
          </a:p>
        </p:txBody>
      </p:sp>
      <p:sp>
        <p:nvSpPr>
          <p:cNvPr id="4" name="Slide Number Placeholder 3"/>
          <p:cNvSpPr>
            <a:spLocks noGrp="1"/>
          </p:cNvSpPr>
          <p:nvPr>
            <p:ph type="sldNum" sz="quarter" idx="12"/>
          </p:nvPr>
        </p:nvSpPr>
        <p:spPr/>
        <p:txBody>
          <a:bodyPr/>
          <a:lstStyle/>
          <a:p>
            <a:fld id="{D7E71F0D-DE23-794B-A419-004BD3ED7878}" type="slidenum">
              <a:rPr lang="en-US" smtClean="0"/>
              <a:t>75</a:t>
            </a:fld>
            <a:endParaRPr lang="en-US"/>
          </a:p>
        </p:txBody>
      </p:sp>
    </p:spTree>
    <p:extLst>
      <p:ext uri="{BB962C8B-B14F-4D97-AF65-F5344CB8AC3E}">
        <p14:creationId xmlns:p14="http://schemas.microsoft.com/office/powerpoint/2010/main" val="3011958125"/>
      </p:ext>
    </p:extLst>
  </p:cSld>
  <p:clrMapOvr>
    <a:masterClrMapping/>
  </p:clrMapOvr>
  <p:timing>
    <p:tnLst>
      <p:par>
        <p:cTn xmlns:p14="http://schemas.microsoft.com/office/powerpoint/2010/mai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buNone/>
            </a:pPr>
            <a:r>
              <a:rPr lang="en-US" i="1" dirty="0"/>
              <a:t>Thinking back, how honest were your answers to the weekly survey questions?</a:t>
            </a:r>
            <a:r>
              <a:rPr lang="en-US" dirty="0"/>
              <a:t> </a:t>
            </a:r>
            <a:endParaRPr lang="en-US" dirty="0" smtClean="0"/>
          </a:p>
          <a:p>
            <a:pPr marL="0" indent="0">
              <a:buNone/>
            </a:pPr>
            <a:endParaRPr lang="en-US" dirty="0" smtClean="0"/>
          </a:p>
          <a:p>
            <a:pPr marL="0" indent="0">
              <a:buNone/>
            </a:pPr>
            <a:r>
              <a:rPr lang="en-US" sz="2400" dirty="0" smtClean="0"/>
              <a:t>Participants </a:t>
            </a:r>
            <a:r>
              <a:rPr lang="en-US" sz="2400" dirty="0"/>
              <a:t>in the TEXT condition reported being </a:t>
            </a:r>
            <a:r>
              <a:rPr lang="en-US" sz="2400" dirty="0">
                <a:solidFill>
                  <a:srgbClr val="FF0000"/>
                </a:solidFill>
              </a:rPr>
              <a:t>more honest </a:t>
            </a:r>
            <a:r>
              <a:rPr lang="en-US" sz="2400" dirty="0"/>
              <a:t>than those in the AGENT condition (5.85 vs. 5.4). </a:t>
            </a:r>
          </a:p>
        </p:txBody>
      </p:sp>
      <p:sp>
        <p:nvSpPr>
          <p:cNvPr id="4" name="Slide Number Placeholder 3"/>
          <p:cNvSpPr>
            <a:spLocks noGrp="1"/>
          </p:cNvSpPr>
          <p:nvPr>
            <p:ph type="sldNum" sz="quarter" idx="12"/>
          </p:nvPr>
        </p:nvSpPr>
        <p:spPr/>
        <p:txBody>
          <a:bodyPr/>
          <a:lstStyle/>
          <a:p>
            <a:fld id="{D7E71F0D-DE23-794B-A419-004BD3ED7878}" type="slidenum">
              <a:rPr lang="en-US" smtClean="0"/>
              <a:t>76</a:t>
            </a:fld>
            <a:endParaRPr lang="en-US"/>
          </a:p>
        </p:txBody>
      </p:sp>
    </p:spTree>
    <p:extLst>
      <p:ext uri="{BB962C8B-B14F-4D97-AF65-F5344CB8AC3E}">
        <p14:creationId xmlns:p14="http://schemas.microsoft.com/office/powerpoint/2010/main" val="1960285367"/>
      </p:ext>
    </p:extLst>
  </p:cSld>
  <p:clrMapOvr>
    <a:masterClrMapping/>
  </p:clrMapOvr>
  <p:timing>
    <p:tnLst>
      <p:par>
        <p:cTn xmlns:p14="http://schemas.microsoft.com/office/powerpoint/2010/mai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pPr algn="r"/>
            <a:r>
              <a:rPr lang="en-US" sz="3200" dirty="0" smtClean="0"/>
              <a:t>Personalized feedback and self-presentation</a:t>
            </a:r>
            <a:endParaRPr lang="en-US" sz="3200" dirty="0"/>
          </a:p>
        </p:txBody>
      </p:sp>
      <p:sp>
        <p:nvSpPr>
          <p:cNvPr id="3" name="Content Placeholder 2"/>
          <p:cNvSpPr>
            <a:spLocks noGrp="1"/>
          </p:cNvSpPr>
          <p:nvPr>
            <p:ph idx="1"/>
          </p:nvPr>
        </p:nvSpPr>
        <p:spPr/>
        <p:txBody>
          <a:bodyPr>
            <a:normAutofit fontScale="92500" lnSpcReduction="20000"/>
          </a:bodyPr>
          <a:lstStyle/>
          <a:p>
            <a:pPr marL="0" indent="0">
              <a:buNone/>
            </a:pPr>
            <a:r>
              <a:rPr lang="en-US" dirty="0" smtClean="0"/>
              <a:t>You filled out the survey __ times. What made you come back and fill it out several times? </a:t>
            </a:r>
          </a:p>
          <a:p>
            <a:pPr marL="0" indent="0">
              <a:buNone/>
            </a:pPr>
            <a:endParaRPr lang="en-US" i="1" dirty="0" smtClean="0"/>
          </a:p>
          <a:p>
            <a:pPr marL="0" indent="0">
              <a:buNone/>
            </a:pPr>
            <a:r>
              <a:rPr lang="en-US" i="1" dirty="0" smtClean="0"/>
              <a:t>“</a:t>
            </a:r>
            <a:r>
              <a:rPr lang="en-US" i="1" dirty="0"/>
              <a:t>[I wanted] to </a:t>
            </a:r>
            <a:r>
              <a:rPr lang="en-US" i="1" dirty="0">
                <a:solidFill>
                  <a:srgbClr val="FF0000"/>
                </a:solidFill>
              </a:rPr>
              <a:t>average out the data</a:t>
            </a:r>
            <a:r>
              <a:rPr lang="en-US" i="1" dirty="0"/>
              <a:t>. Some weeks I did drink a lot on the weekends, when other weeks I did not at all. I am almost always responsible with my drinking habits.”</a:t>
            </a:r>
            <a:r>
              <a:rPr lang="en-US" dirty="0"/>
              <a:t> </a:t>
            </a:r>
            <a:endParaRPr lang="en-US" dirty="0" smtClean="0"/>
          </a:p>
          <a:p>
            <a:pPr marL="0" indent="0">
              <a:buNone/>
            </a:pPr>
            <a:endParaRPr lang="en-US" dirty="0"/>
          </a:p>
          <a:p>
            <a:pPr marL="0" indent="0">
              <a:buNone/>
            </a:pPr>
            <a:r>
              <a:rPr lang="en-US" i="1" dirty="0" smtClean="0"/>
              <a:t>“I made a commitment to fill it out every week. Even if no one else was holding me to that commitment, I was.”</a:t>
            </a:r>
            <a:endParaRPr lang="en-US" i="1" dirty="0"/>
          </a:p>
        </p:txBody>
      </p:sp>
      <p:sp>
        <p:nvSpPr>
          <p:cNvPr id="4" name="Slide Number Placeholder 3"/>
          <p:cNvSpPr>
            <a:spLocks noGrp="1"/>
          </p:cNvSpPr>
          <p:nvPr>
            <p:ph type="sldNum" sz="quarter" idx="12"/>
          </p:nvPr>
        </p:nvSpPr>
        <p:spPr/>
        <p:txBody>
          <a:bodyPr/>
          <a:lstStyle/>
          <a:p>
            <a:fld id="{D7E71F0D-DE23-794B-A419-004BD3ED7878}" type="slidenum">
              <a:rPr lang="en-US" smtClean="0"/>
              <a:t>77</a:t>
            </a:fld>
            <a:endParaRPr lang="en-US"/>
          </a:p>
        </p:txBody>
      </p:sp>
    </p:spTree>
    <p:extLst>
      <p:ext uri="{BB962C8B-B14F-4D97-AF65-F5344CB8AC3E}">
        <p14:creationId xmlns:p14="http://schemas.microsoft.com/office/powerpoint/2010/main" val="106078407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2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2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Drinks Project Conclusions</a:t>
            </a:r>
            <a:endParaRPr lang="en-US" dirty="0"/>
          </a:p>
        </p:txBody>
      </p:sp>
      <p:sp>
        <p:nvSpPr>
          <p:cNvPr id="3" name="Content Placeholder 2"/>
          <p:cNvSpPr>
            <a:spLocks noGrp="1"/>
          </p:cNvSpPr>
          <p:nvPr>
            <p:ph idx="1"/>
          </p:nvPr>
        </p:nvSpPr>
        <p:spPr/>
        <p:txBody>
          <a:bodyPr/>
          <a:lstStyle/>
          <a:p>
            <a:pPr marL="0" indent="0">
              <a:buNone/>
            </a:pPr>
            <a:r>
              <a:rPr lang="en-US" dirty="0" smtClean="0">
                <a:solidFill>
                  <a:srgbClr val="FF0000"/>
                </a:solidFill>
              </a:rPr>
              <a:t>Time</a:t>
            </a:r>
            <a:r>
              <a:rPr lang="en-US" dirty="0" smtClean="0"/>
              <a:t> and </a:t>
            </a:r>
            <a:r>
              <a:rPr lang="en-US" dirty="0" smtClean="0">
                <a:solidFill>
                  <a:srgbClr val="FF0000"/>
                </a:solidFill>
              </a:rPr>
              <a:t>relevance</a:t>
            </a:r>
            <a:r>
              <a:rPr lang="en-US" dirty="0" smtClean="0"/>
              <a:t> best predict longitudinal use</a:t>
            </a:r>
          </a:p>
          <a:p>
            <a:pPr marL="0" indent="0">
              <a:buNone/>
            </a:pPr>
            <a:r>
              <a:rPr lang="en-US" dirty="0" smtClean="0"/>
              <a:t>	</a:t>
            </a:r>
            <a:r>
              <a:rPr lang="en-US" sz="2800" dirty="0" smtClean="0"/>
              <a:t>(no effect of incentives on longitudinal use!)</a:t>
            </a:r>
          </a:p>
          <a:p>
            <a:pPr marL="0" indent="0">
              <a:buNone/>
            </a:pPr>
            <a:endParaRPr lang="en-US" dirty="0"/>
          </a:p>
          <a:p>
            <a:pPr marL="0" indent="0">
              <a:buNone/>
            </a:pPr>
            <a:r>
              <a:rPr lang="en-US" dirty="0" smtClean="0"/>
              <a:t>Feedback group had </a:t>
            </a:r>
            <a:r>
              <a:rPr lang="en-US" dirty="0" smtClean="0">
                <a:solidFill>
                  <a:srgbClr val="FF0000"/>
                </a:solidFill>
              </a:rPr>
              <a:t>higher</a:t>
            </a:r>
            <a:r>
              <a:rPr lang="en-US" dirty="0" smtClean="0"/>
              <a:t> rates of social desirability bias</a:t>
            </a:r>
          </a:p>
          <a:p>
            <a:pPr marL="0" indent="0">
              <a:buNone/>
            </a:pP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7E71F0D-DE23-794B-A419-004BD3ED7878}" type="slidenum">
              <a:rPr lang="en-US" smtClean="0"/>
              <a:t>78</a:t>
            </a:fld>
            <a:endParaRPr lang="en-US"/>
          </a:p>
        </p:txBody>
      </p:sp>
    </p:spTree>
    <p:extLst>
      <p:ext uri="{BB962C8B-B14F-4D97-AF65-F5344CB8AC3E}">
        <p14:creationId xmlns:p14="http://schemas.microsoft.com/office/powerpoint/2010/main" val="2990924438"/>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2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fade">
                                      <p:cBhvr>
                                        <p:cTn id="17" dur="2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normAutofit/>
          </a:bodyPr>
          <a:lstStyle/>
          <a:p>
            <a:pPr marL="0" indent="0" algn="ctr">
              <a:buNone/>
            </a:pPr>
            <a:endParaRPr lang="en-US" sz="4400" dirty="0" smtClean="0"/>
          </a:p>
          <a:p>
            <a:pPr marL="0" indent="0" algn="ctr">
              <a:buNone/>
            </a:pPr>
            <a:endParaRPr lang="en-US" sz="3600" dirty="0" smtClean="0"/>
          </a:p>
          <a:p>
            <a:pPr marL="0" indent="0" algn="ctr">
              <a:buNone/>
            </a:pPr>
            <a:r>
              <a:rPr lang="en-US" sz="3600" dirty="0" smtClean="0"/>
              <a:t>Research Contributions</a:t>
            </a:r>
          </a:p>
        </p:txBody>
      </p:sp>
      <p:sp>
        <p:nvSpPr>
          <p:cNvPr id="4" name="Slide Number Placeholder 3"/>
          <p:cNvSpPr>
            <a:spLocks noGrp="1"/>
          </p:cNvSpPr>
          <p:nvPr>
            <p:ph type="sldNum" sz="quarter" idx="12"/>
          </p:nvPr>
        </p:nvSpPr>
        <p:spPr/>
        <p:txBody>
          <a:bodyPr/>
          <a:lstStyle/>
          <a:p>
            <a:fld id="{D7E71F0D-DE23-794B-A419-004BD3ED7878}" type="slidenum">
              <a:rPr lang="en-US" smtClean="0"/>
              <a:t>79</a:t>
            </a:fld>
            <a:endParaRPr lang="en-US"/>
          </a:p>
        </p:txBody>
      </p:sp>
    </p:spTree>
    <p:extLst>
      <p:ext uri="{BB962C8B-B14F-4D97-AF65-F5344CB8AC3E}">
        <p14:creationId xmlns:p14="http://schemas.microsoft.com/office/powerpoint/2010/main" val="104927885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4" name="Slide Number Placeholder 3"/>
          <p:cNvSpPr>
            <a:spLocks noGrp="1"/>
          </p:cNvSpPr>
          <p:nvPr>
            <p:ph type="sldNum" sz="quarter" idx="12"/>
          </p:nvPr>
        </p:nvSpPr>
        <p:spPr>
          <a:xfrm>
            <a:off x="6103448" y="6356350"/>
            <a:ext cx="2133600" cy="365125"/>
          </a:xfrm>
        </p:spPr>
        <p:txBody>
          <a:bodyPr/>
          <a:lstStyle/>
          <a:p>
            <a:fld id="{D7E71F0D-DE23-794B-A419-004BD3ED7878}" type="slidenum">
              <a:rPr lang="en-US" smtClean="0"/>
              <a:t>8</a:t>
            </a:fld>
            <a:endParaRPr lang="en-US"/>
          </a:p>
        </p:txBody>
      </p:sp>
      <p:pic>
        <p:nvPicPr>
          <p:cNvPr id="5" name="Picture 4"/>
          <p:cNvPicPr>
            <a:picLocks noChangeAspect="1"/>
          </p:cNvPicPr>
          <p:nvPr/>
        </p:nvPicPr>
        <p:blipFill>
          <a:blip r:embed="rId3"/>
          <a:stretch>
            <a:fillRect/>
          </a:stretch>
        </p:blipFill>
        <p:spPr>
          <a:xfrm>
            <a:off x="5423572" y="4717949"/>
            <a:ext cx="2819115" cy="1408214"/>
          </a:xfrm>
          <a:prstGeom prst="rect">
            <a:avLst/>
          </a:prstGeom>
          <a:ln>
            <a:solidFill>
              <a:schemeClr val="tx1">
                <a:lumMod val="50000"/>
                <a:lumOff val="50000"/>
              </a:schemeClr>
            </a:solidFill>
          </a:ln>
        </p:spPr>
      </p:pic>
      <p:pic>
        <p:nvPicPr>
          <p:cNvPr id="6" name="Content Placeholder 7"/>
          <p:cNvPicPr>
            <a:picLocks noGrp="1" noChangeAspect="1"/>
          </p:cNvPicPr>
          <p:nvPr>
            <p:ph idx="1"/>
          </p:nvPr>
        </p:nvPicPr>
        <p:blipFill rotWithShape="1">
          <a:blip r:embed="rId4"/>
          <a:srcRect l="-422" r="-594"/>
          <a:stretch/>
        </p:blipFill>
        <p:spPr>
          <a:xfrm>
            <a:off x="5423572" y="2958142"/>
            <a:ext cx="1940413" cy="1495275"/>
          </a:xfrm>
        </p:spPr>
      </p:pic>
      <p:pic>
        <p:nvPicPr>
          <p:cNvPr id="7" name="Picture 6"/>
          <p:cNvPicPr/>
          <p:nvPr/>
        </p:nvPicPr>
        <p:blipFill>
          <a:blip r:embed="rId5">
            <a:extLst>
              <a:ext uri="{28A0092B-C50C-407E-A947-70E740481C1C}">
                <a14:useLocalDpi xmlns:a14="http://schemas.microsoft.com/office/drawing/2010/main" val="0"/>
              </a:ext>
            </a:extLst>
          </a:blip>
          <a:srcRect/>
          <a:stretch>
            <a:fillRect/>
          </a:stretch>
        </p:blipFill>
        <p:spPr bwMode="auto">
          <a:xfrm>
            <a:off x="5423572" y="1417638"/>
            <a:ext cx="2110478" cy="1412947"/>
          </a:xfrm>
          <a:prstGeom prst="rect">
            <a:avLst/>
          </a:prstGeom>
          <a:noFill/>
          <a:ln>
            <a:noFill/>
          </a:ln>
        </p:spPr>
      </p:pic>
      <p:sp>
        <p:nvSpPr>
          <p:cNvPr id="8" name="TextBox 7"/>
          <p:cNvSpPr txBox="1"/>
          <p:nvPr/>
        </p:nvSpPr>
        <p:spPr>
          <a:xfrm>
            <a:off x="1031809" y="1798819"/>
            <a:ext cx="3518704" cy="646331"/>
          </a:xfrm>
          <a:prstGeom prst="rect">
            <a:avLst/>
          </a:prstGeom>
          <a:noFill/>
        </p:spPr>
        <p:txBody>
          <a:bodyPr wrap="square" rtlCol="0">
            <a:spAutoFit/>
          </a:bodyPr>
          <a:lstStyle/>
          <a:p>
            <a:r>
              <a:rPr lang="en-US" sz="3600" dirty="0" smtClean="0"/>
              <a:t>MyLink2Care</a:t>
            </a:r>
          </a:p>
        </p:txBody>
      </p:sp>
      <p:sp>
        <p:nvSpPr>
          <p:cNvPr id="9" name="TextBox 8"/>
          <p:cNvSpPr txBox="1"/>
          <p:nvPr/>
        </p:nvSpPr>
        <p:spPr>
          <a:xfrm>
            <a:off x="1031808" y="3379695"/>
            <a:ext cx="4180113" cy="646331"/>
          </a:xfrm>
          <a:prstGeom prst="rect">
            <a:avLst/>
          </a:prstGeom>
          <a:noFill/>
        </p:spPr>
        <p:txBody>
          <a:bodyPr wrap="square" rtlCol="0">
            <a:spAutoFit/>
          </a:bodyPr>
          <a:lstStyle/>
          <a:p>
            <a:r>
              <a:rPr lang="en-US" sz="3600" dirty="0" smtClean="0"/>
              <a:t>Exercise Promotion</a:t>
            </a:r>
          </a:p>
        </p:txBody>
      </p:sp>
      <p:sp>
        <p:nvSpPr>
          <p:cNvPr id="10" name="TextBox 9"/>
          <p:cNvSpPr txBox="1"/>
          <p:nvPr/>
        </p:nvSpPr>
        <p:spPr>
          <a:xfrm>
            <a:off x="1031808" y="5092836"/>
            <a:ext cx="4180113" cy="646331"/>
          </a:xfrm>
          <a:prstGeom prst="rect">
            <a:avLst/>
          </a:prstGeom>
          <a:noFill/>
        </p:spPr>
        <p:txBody>
          <a:bodyPr wrap="square" rtlCol="0">
            <a:spAutoFit/>
          </a:bodyPr>
          <a:lstStyle/>
          <a:p>
            <a:r>
              <a:rPr lang="en-US" sz="3600" dirty="0" smtClean="0"/>
              <a:t>The Drinks Project</a:t>
            </a:r>
          </a:p>
        </p:txBody>
      </p:sp>
    </p:spTree>
    <p:extLst>
      <p:ext uri="{BB962C8B-B14F-4D97-AF65-F5344CB8AC3E}">
        <p14:creationId xmlns:p14="http://schemas.microsoft.com/office/powerpoint/2010/main" val="396033411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500"/>
                                        <p:tgtEl>
                                          <p:spTgt spid="9"/>
                                        </p:tgtEl>
                                      </p:cBhvr>
                                    </p:animEffect>
                                  </p:childTnLst>
                                </p:cTn>
                              </p:par>
                              <p:par>
                                <p:cTn id="15" presetID="10" presetClass="entr" presetSubtype="0"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nodeType="with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fade">
                                      <p:cBhvr>
                                        <p:cTn id="2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Research Contributions</a:t>
            </a:r>
            <a:endParaRPr lang="en-US" dirty="0"/>
          </a:p>
        </p:txBody>
      </p:sp>
      <p:sp>
        <p:nvSpPr>
          <p:cNvPr id="3" name="Content Placeholder 2"/>
          <p:cNvSpPr>
            <a:spLocks noGrp="1"/>
          </p:cNvSpPr>
          <p:nvPr>
            <p:ph idx="1"/>
          </p:nvPr>
        </p:nvSpPr>
        <p:spPr/>
        <p:txBody>
          <a:bodyPr>
            <a:normAutofit fontScale="85000" lnSpcReduction="10000"/>
          </a:bodyPr>
          <a:lstStyle/>
          <a:p>
            <a:pPr marL="0" indent="0">
              <a:buNone/>
            </a:pPr>
            <a:r>
              <a:rPr lang="en-US" dirty="0" smtClean="0"/>
              <a:t>Social reactions to computers are not static, but </a:t>
            </a:r>
            <a:r>
              <a:rPr lang="en-US" dirty="0" smtClean="0">
                <a:solidFill>
                  <a:srgbClr val="FF0000"/>
                </a:solidFill>
              </a:rPr>
              <a:t>change over time</a:t>
            </a:r>
            <a:r>
              <a:rPr lang="en-US" dirty="0" smtClean="0"/>
              <a:t>. </a:t>
            </a:r>
          </a:p>
          <a:p>
            <a:pPr marL="0" indent="0">
              <a:buNone/>
            </a:pPr>
            <a:endParaRPr lang="en-US" dirty="0" smtClean="0"/>
          </a:p>
          <a:p>
            <a:pPr marL="0" indent="0">
              <a:buNone/>
            </a:pPr>
            <a:r>
              <a:rPr lang="en-US" dirty="0" smtClean="0">
                <a:solidFill>
                  <a:srgbClr val="000000"/>
                </a:solidFill>
              </a:rPr>
              <a:t>Interface presentation affects self-reported </a:t>
            </a:r>
            <a:r>
              <a:rPr lang="en-US" dirty="0" smtClean="0">
                <a:solidFill>
                  <a:srgbClr val="FF0000"/>
                </a:solidFill>
              </a:rPr>
              <a:t>data quality</a:t>
            </a:r>
            <a:r>
              <a:rPr lang="en-US" dirty="0" smtClean="0">
                <a:solidFill>
                  <a:srgbClr val="000000"/>
                </a:solidFill>
              </a:rPr>
              <a:t>.</a:t>
            </a:r>
          </a:p>
          <a:p>
            <a:pPr marL="0" indent="0">
              <a:buNone/>
            </a:pPr>
            <a:endParaRPr lang="en-US" dirty="0">
              <a:solidFill>
                <a:srgbClr val="000000"/>
              </a:solidFill>
            </a:endParaRPr>
          </a:p>
          <a:p>
            <a:pPr marL="0" indent="0">
              <a:buNone/>
            </a:pPr>
            <a:r>
              <a:rPr lang="en-US" dirty="0" smtClean="0">
                <a:solidFill>
                  <a:srgbClr val="000000"/>
                </a:solidFill>
              </a:rPr>
              <a:t>Feedback and reflection may </a:t>
            </a:r>
            <a:r>
              <a:rPr lang="en-US" dirty="0" smtClean="0">
                <a:solidFill>
                  <a:srgbClr val="FF0000"/>
                </a:solidFill>
              </a:rPr>
              <a:t>negatively impact </a:t>
            </a:r>
            <a:r>
              <a:rPr lang="en-US" dirty="0" smtClean="0">
                <a:solidFill>
                  <a:srgbClr val="000000"/>
                </a:solidFill>
              </a:rPr>
              <a:t>data quality.</a:t>
            </a:r>
            <a:endParaRPr lang="en-US" dirty="0">
              <a:solidFill>
                <a:srgbClr val="000000"/>
              </a:solidFill>
            </a:endParaRPr>
          </a:p>
          <a:p>
            <a:pPr marL="0" indent="0">
              <a:buNone/>
            </a:pPr>
            <a:endParaRPr lang="en-US" dirty="0" smtClean="0">
              <a:solidFill>
                <a:srgbClr val="FF0000"/>
              </a:solidFill>
            </a:endParaRPr>
          </a:p>
          <a:p>
            <a:pPr marL="0" indent="0">
              <a:buNone/>
            </a:pPr>
            <a:r>
              <a:rPr lang="en-US" dirty="0" smtClean="0">
                <a:solidFill>
                  <a:srgbClr val="FF0000"/>
                </a:solidFill>
              </a:rPr>
              <a:t>Time</a:t>
            </a:r>
            <a:r>
              <a:rPr lang="en-US" dirty="0" smtClean="0"/>
              <a:t> </a:t>
            </a:r>
            <a:r>
              <a:rPr lang="en-US" dirty="0"/>
              <a:t>and effort predict future </a:t>
            </a:r>
            <a:r>
              <a:rPr lang="en-US" dirty="0" smtClean="0"/>
              <a:t>use, more than incentives. </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D7E71F0D-DE23-794B-A419-004BD3ED7878}" type="slidenum">
              <a:rPr lang="en-US" smtClean="0"/>
              <a:t>80</a:t>
            </a:fld>
            <a:endParaRPr lang="en-US"/>
          </a:p>
        </p:txBody>
      </p:sp>
    </p:spTree>
    <p:extLst>
      <p:ext uri="{BB962C8B-B14F-4D97-AF65-F5344CB8AC3E}">
        <p14:creationId xmlns:p14="http://schemas.microsoft.com/office/powerpoint/2010/main" val="3824785366"/>
      </p:ext>
    </p:extLst>
  </p:cSld>
  <p:clrMapOvr>
    <a:masterClrMapping/>
  </p:clrMapOvr>
  <p:timing>
    <p:tnLst>
      <p:par>
        <p:cTn xmlns:p14="http://schemas.microsoft.com/office/powerpoint/2010/mai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Future work</a:t>
            </a:r>
            <a:endParaRPr lang="en-US" dirty="0"/>
          </a:p>
        </p:txBody>
      </p:sp>
      <p:sp>
        <p:nvSpPr>
          <p:cNvPr id="4" name="Slide Number Placeholder 3"/>
          <p:cNvSpPr>
            <a:spLocks noGrp="1"/>
          </p:cNvSpPr>
          <p:nvPr>
            <p:ph type="sldNum" sz="quarter" idx="12"/>
          </p:nvPr>
        </p:nvSpPr>
        <p:spPr/>
        <p:txBody>
          <a:bodyPr/>
          <a:lstStyle/>
          <a:p>
            <a:fld id="{D7E71F0D-DE23-794B-A419-004BD3ED7878}" type="slidenum">
              <a:rPr lang="en-US" smtClean="0"/>
              <a:t>81</a:t>
            </a:fld>
            <a:endParaRPr lang="en-US"/>
          </a:p>
        </p:txBody>
      </p:sp>
      <p:sp>
        <p:nvSpPr>
          <p:cNvPr id="5" name="Oval 4"/>
          <p:cNvSpPr/>
          <p:nvPr/>
        </p:nvSpPr>
        <p:spPr>
          <a:xfrm>
            <a:off x="1534473" y="2195618"/>
            <a:ext cx="3068945" cy="3068575"/>
          </a:xfrm>
          <a:prstGeom prst="ellipse">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6" name="Oval 5"/>
          <p:cNvSpPr/>
          <p:nvPr/>
        </p:nvSpPr>
        <p:spPr>
          <a:xfrm>
            <a:off x="4233028" y="2195618"/>
            <a:ext cx="3068945" cy="3068575"/>
          </a:xfrm>
          <a:prstGeom prst="ellipse">
            <a:avLst/>
          </a:prstGeom>
          <a:solidFill>
            <a:schemeClr val="lt1">
              <a:alpha val="29000"/>
            </a:schemeClr>
          </a:solid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7" name="TextBox 6"/>
          <p:cNvSpPr txBox="1"/>
          <p:nvPr/>
        </p:nvSpPr>
        <p:spPr>
          <a:xfrm>
            <a:off x="1878407" y="3435998"/>
            <a:ext cx="2248797" cy="523220"/>
          </a:xfrm>
          <a:prstGeom prst="rect">
            <a:avLst/>
          </a:prstGeom>
          <a:noFill/>
        </p:spPr>
        <p:txBody>
          <a:bodyPr wrap="square" rtlCol="0">
            <a:spAutoFit/>
          </a:bodyPr>
          <a:lstStyle/>
          <a:p>
            <a:pPr algn="ctr"/>
            <a:r>
              <a:rPr lang="en-US" sz="2800" dirty="0" smtClean="0"/>
              <a:t>Self-trackers</a:t>
            </a:r>
            <a:endParaRPr lang="en-US" sz="2800" dirty="0"/>
          </a:p>
        </p:txBody>
      </p:sp>
      <p:sp>
        <p:nvSpPr>
          <p:cNvPr id="8" name="TextBox 7"/>
          <p:cNvSpPr txBox="1"/>
          <p:nvPr/>
        </p:nvSpPr>
        <p:spPr>
          <a:xfrm>
            <a:off x="4729362" y="3435998"/>
            <a:ext cx="2248797" cy="523220"/>
          </a:xfrm>
          <a:prstGeom prst="rect">
            <a:avLst/>
          </a:prstGeom>
          <a:noFill/>
        </p:spPr>
        <p:txBody>
          <a:bodyPr wrap="square" rtlCol="0">
            <a:spAutoFit/>
          </a:bodyPr>
          <a:lstStyle/>
          <a:p>
            <a:pPr algn="ctr"/>
            <a:r>
              <a:rPr lang="en-US" sz="2800" dirty="0" smtClean="0"/>
              <a:t>Non-trackers</a:t>
            </a:r>
            <a:endParaRPr lang="en-US" sz="2800" dirty="0"/>
          </a:p>
        </p:txBody>
      </p:sp>
    </p:spTree>
    <p:extLst>
      <p:ext uri="{BB962C8B-B14F-4D97-AF65-F5344CB8AC3E}">
        <p14:creationId xmlns:p14="http://schemas.microsoft.com/office/powerpoint/2010/main" val="2579498207"/>
      </p:ext>
    </p:extLst>
  </p:cSld>
  <p:clrMapOvr>
    <a:masterClrMapping/>
  </p:clrMapOvr>
  <p:timing>
    <p:tnLst>
      <p:par>
        <p:cTn xmlns:p14="http://schemas.microsoft.com/office/powerpoint/2010/mai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1" y="1515794"/>
            <a:ext cx="7772400" cy="1470025"/>
          </a:xfrm>
        </p:spPr>
        <p:txBody>
          <a:bodyPr>
            <a:normAutofit/>
          </a:bodyPr>
          <a:lstStyle/>
          <a:p>
            <a:r>
              <a:rPr lang="en-US" sz="4800" dirty="0" smtClean="0"/>
              <a:t>Thank You</a:t>
            </a:r>
            <a:endParaRPr lang="en-US" sz="4800" dirty="0"/>
          </a:p>
        </p:txBody>
      </p:sp>
      <p:sp>
        <p:nvSpPr>
          <p:cNvPr id="3" name="Subtitle 2"/>
          <p:cNvSpPr>
            <a:spLocks noGrp="1"/>
          </p:cNvSpPr>
          <p:nvPr>
            <p:ph type="subTitle" idx="1"/>
          </p:nvPr>
        </p:nvSpPr>
        <p:spPr>
          <a:xfrm>
            <a:off x="2614099" y="3330699"/>
            <a:ext cx="3856599" cy="1752600"/>
          </a:xfrm>
        </p:spPr>
        <p:txBody>
          <a:bodyPr>
            <a:normAutofit/>
          </a:bodyPr>
          <a:lstStyle/>
          <a:p>
            <a:r>
              <a:rPr lang="en-US" sz="2800" dirty="0" smtClean="0"/>
              <a:t>Laura Vardoulakis</a:t>
            </a:r>
          </a:p>
          <a:p>
            <a:r>
              <a:rPr lang="en-US" sz="2800" dirty="0" err="1" smtClean="0"/>
              <a:t>laurap@ccs.neu.edu</a:t>
            </a:r>
            <a:endParaRPr lang="en-US" sz="2800" dirty="0"/>
          </a:p>
        </p:txBody>
      </p:sp>
      <p:pic>
        <p:nvPicPr>
          <p:cNvPr id="8" name="Picture 7"/>
          <p:cNvPicPr>
            <a:picLocks noChangeAspect="1"/>
          </p:cNvPicPr>
          <p:nvPr/>
        </p:nvPicPr>
        <p:blipFill>
          <a:blip r:embed="rId2"/>
          <a:stretch>
            <a:fillRect/>
          </a:stretch>
        </p:blipFill>
        <p:spPr>
          <a:xfrm>
            <a:off x="952123" y="5083299"/>
            <a:ext cx="7180552" cy="1037533"/>
          </a:xfrm>
          <a:prstGeom prst="rect">
            <a:avLst/>
          </a:prstGeom>
        </p:spPr>
      </p:pic>
    </p:spTree>
    <p:extLst>
      <p:ext uri="{BB962C8B-B14F-4D97-AF65-F5344CB8AC3E}">
        <p14:creationId xmlns:p14="http://schemas.microsoft.com/office/powerpoint/2010/main" val="317049408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r"/>
            <a:r>
              <a:rPr lang="en-US" dirty="0" smtClean="0"/>
              <a:t>Contributions</a:t>
            </a:r>
            <a:endParaRPr lang="en-US" dirty="0"/>
          </a:p>
        </p:txBody>
      </p:sp>
      <p:sp>
        <p:nvSpPr>
          <p:cNvPr id="4" name="Slide Number Placeholder 3"/>
          <p:cNvSpPr>
            <a:spLocks noGrp="1"/>
          </p:cNvSpPr>
          <p:nvPr>
            <p:ph type="sldNum" sz="quarter" idx="12"/>
          </p:nvPr>
        </p:nvSpPr>
        <p:spPr>
          <a:xfrm>
            <a:off x="6103448" y="6356350"/>
            <a:ext cx="2133600" cy="365125"/>
          </a:xfrm>
        </p:spPr>
        <p:txBody>
          <a:bodyPr/>
          <a:lstStyle/>
          <a:p>
            <a:fld id="{D7E71F0D-DE23-794B-A419-004BD3ED7878}" type="slidenum">
              <a:rPr lang="en-US" smtClean="0"/>
              <a:t>9</a:t>
            </a:fld>
            <a:endParaRPr lang="en-US"/>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5423571" y="1798819"/>
            <a:ext cx="3398069" cy="2274978"/>
          </a:xfrm>
          <a:prstGeom prst="rect">
            <a:avLst/>
          </a:prstGeom>
          <a:noFill/>
          <a:ln>
            <a:noFill/>
          </a:ln>
        </p:spPr>
      </p:pic>
      <p:sp>
        <p:nvSpPr>
          <p:cNvPr id="3" name="Content Placeholder 2"/>
          <p:cNvSpPr>
            <a:spLocks noGrp="1"/>
          </p:cNvSpPr>
          <p:nvPr>
            <p:ph idx="1"/>
          </p:nvPr>
        </p:nvSpPr>
        <p:spPr>
          <a:xfrm>
            <a:off x="457200" y="1869846"/>
            <a:ext cx="4093313" cy="4525963"/>
          </a:xfrm>
        </p:spPr>
        <p:txBody>
          <a:bodyPr/>
          <a:lstStyle/>
          <a:p>
            <a:pPr marL="0" indent="0">
              <a:buNone/>
            </a:pPr>
            <a:r>
              <a:rPr lang="en-US" dirty="0" smtClean="0"/>
              <a:t>Post-hospitalization system design</a:t>
            </a:r>
          </a:p>
          <a:p>
            <a:pPr marL="0" indent="0">
              <a:buNone/>
            </a:pPr>
            <a:endParaRPr lang="en-US" dirty="0"/>
          </a:p>
          <a:p>
            <a:pPr marL="0" indent="0">
              <a:buNone/>
            </a:pPr>
            <a:r>
              <a:rPr lang="en-US" dirty="0" smtClean="0"/>
              <a:t>Patient observations</a:t>
            </a:r>
          </a:p>
          <a:p>
            <a:pPr marL="0" indent="0">
              <a:buNone/>
            </a:pPr>
            <a:endParaRPr lang="en-US" dirty="0"/>
          </a:p>
          <a:p>
            <a:pPr marL="0" indent="0">
              <a:buNone/>
            </a:pPr>
            <a:r>
              <a:rPr lang="en-US" dirty="0" smtClean="0"/>
              <a:t>Field trial – challenges with system use</a:t>
            </a:r>
            <a:endParaRPr lang="en-US" dirty="0"/>
          </a:p>
          <a:p>
            <a:endParaRPr lang="en-US" dirty="0" smtClean="0"/>
          </a:p>
          <a:p>
            <a:endParaRPr lang="en-US" dirty="0"/>
          </a:p>
          <a:p>
            <a:pPr marL="0" indent="0">
              <a:buNone/>
            </a:pPr>
            <a:endParaRPr lang="en-US" dirty="0"/>
          </a:p>
        </p:txBody>
      </p:sp>
    </p:spTree>
    <p:extLst>
      <p:ext uri="{BB962C8B-B14F-4D97-AF65-F5344CB8AC3E}">
        <p14:creationId xmlns:p14="http://schemas.microsoft.com/office/powerpoint/2010/main" val="3090980850"/>
      </p:ext>
    </p:extLst>
  </p:cSld>
  <p:clrMapOvr>
    <a:masterClrMapping/>
  </p:clrMapOvr>
  <mc:AlternateContent xmlns:mc="http://schemas.openxmlformats.org/markup-compatibility/2006" xmlns:p14="http://schemas.microsoft.com/office/powerpoint/2010/main">
    <mc:Choice Requires="p14">
      <p:transition p14:dur="200">
        <p:fade/>
      </p:transition>
    </mc:Choice>
    <mc:Fallback xmlns="">
      <p:transition xmlns:p14="http://schemas.microsoft.com/office/powerpoint/2010/main">
        <p:fade/>
      </p:transition>
    </mc:Fallback>
  </mc:AlternateContent>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500"/>
                                        <p:tgtEl>
                                          <p:spTgt spid="3">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fade">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4.3"/>
</p:tagLst>
</file>

<file path=ppt/tags/tag2.xml><?xml version="1.0" encoding="utf-8"?>
<p:tagLst xmlns:a="http://schemas.openxmlformats.org/drawingml/2006/main" xmlns:r="http://schemas.openxmlformats.org/officeDocument/2006/relationships" xmlns:p="http://schemas.openxmlformats.org/presentationml/2006/main">
  <p:tag name="TIMING" val="|14.3"/>
</p:tagLst>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Solstice">
      <a:majorFont>
        <a:latin typeface="Gill Sans MT"/>
        <a:ea typeface=""/>
        <a:cs typeface=""/>
        <a:font script="Grek" typeface="Corbel"/>
        <a:font script="Cyrl" typeface="Corbel"/>
        <a:font script="Jpan" typeface="ＭＳ ゴシック"/>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ill Sans MT"/>
        <a:ea typeface=""/>
        <a:cs typeface=""/>
        <a:font script="Grek" typeface="Corbel"/>
        <a:font script="Cyrl" typeface="Corbel"/>
        <a:font script="Jpan" typeface="ＭＳ ゴシック"/>
        <a:font script="Hang" typeface="HY엽서L"/>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12250</TotalTime>
  <Words>2248</Words>
  <Application>Microsoft Macintosh PowerPoint</Application>
  <PresentationFormat>On-screen Show (4:3)</PresentationFormat>
  <Paragraphs>590</Paragraphs>
  <Slides>82</Slides>
  <Notes>73</Notes>
  <HiddenSlides>5</HiddenSlides>
  <MMClips>1</MMClips>
  <ScaleCrop>false</ScaleCrop>
  <HeadingPairs>
    <vt:vector size="4" baseType="variant">
      <vt:variant>
        <vt:lpstr>Theme</vt:lpstr>
      </vt:variant>
      <vt:variant>
        <vt:i4>1</vt:i4>
      </vt:variant>
      <vt:variant>
        <vt:lpstr>Slide Titles</vt:lpstr>
      </vt:variant>
      <vt:variant>
        <vt:i4>82</vt:i4>
      </vt:variant>
    </vt:vector>
  </HeadingPairs>
  <TitlesOfParts>
    <vt:vector size="83" baseType="lpstr">
      <vt:lpstr>Office Theme</vt:lpstr>
      <vt:lpstr>Social Desirability Bias and Engagement in Systems Designed for Long-Term Health Tracking</vt:lpstr>
      <vt:lpstr>Prevalence of Chronic Disease</vt:lpstr>
      <vt:lpstr> </vt:lpstr>
      <vt:lpstr>PowerPoint Presentation</vt:lpstr>
      <vt:lpstr>Self-tracking has health benefits</vt:lpstr>
      <vt:lpstr>Current Challenges</vt:lpstr>
      <vt:lpstr>PowerPoint Presentation</vt:lpstr>
      <vt:lpstr>PowerPoint Presentation</vt:lpstr>
      <vt:lpstr>Contributions</vt:lpstr>
      <vt:lpstr>Contributions</vt:lpstr>
      <vt:lpstr>Contributions</vt:lpstr>
      <vt:lpstr>Contributions</vt:lpstr>
      <vt:lpstr>PowerPoint Presentation</vt:lpstr>
      <vt:lpstr>PowerPoint Presentation</vt:lpstr>
      <vt:lpstr>Self-Report</vt:lpstr>
      <vt:lpstr>Self-report gets a bad rap    People question its accuracy  Sensor data is preferred </vt:lpstr>
      <vt:lpstr>Social Desirability Bias</vt:lpstr>
      <vt:lpstr>PowerPoint Presentation</vt:lpstr>
      <vt:lpstr>A Dilemma</vt:lpstr>
      <vt:lpstr>Embodied Conversational Agents</vt:lpstr>
      <vt:lpstr>Background: Social Reponses to Computers</vt:lpstr>
      <vt:lpstr>PowerPoint Presentation</vt:lpstr>
      <vt:lpstr>PowerPoint Presentation</vt:lpstr>
      <vt:lpstr>PowerPoint Presentation</vt:lpstr>
      <vt:lpstr>ECA’s have potential</vt:lpstr>
      <vt:lpstr>PowerPoint Presentation</vt:lpstr>
      <vt:lpstr>Study Design</vt:lpstr>
      <vt:lpstr>PowerPoint Presentation</vt:lpstr>
      <vt:lpstr>Estimate time spent walking</vt:lpstr>
      <vt:lpstr>Participants</vt:lpstr>
      <vt:lpstr>Research Question 1</vt:lpstr>
      <vt:lpstr>PowerPoint Presentation</vt:lpstr>
      <vt:lpstr>PowerPoint Presentation</vt:lpstr>
      <vt:lpstr>PowerPoint Presentation</vt:lpstr>
      <vt:lpstr>PowerPoint Presentation</vt:lpstr>
      <vt:lpstr>Results</vt:lpstr>
      <vt:lpstr> Research Question 2</vt:lpstr>
      <vt:lpstr>Probability of Self-Reporting</vt:lpstr>
      <vt:lpstr> Research Question 3</vt:lpstr>
      <vt:lpstr>Results: Self-Reported Data Quality</vt:lpstr>
      <vt:lpstr>Contributions</vt:lpstr>
      <vt:lpstr>Experiment II – The Drinks Project  Incentives and Engagement Over Time</vt:lpstr>
      <vt:lpstr>Incentives</vt:lpstr>
      <vt:lpstr>PowerPoint Presentation</vt:lpstr>
      <vt:lpstr>Alcohol and Health</vt:lpstr>
      <vt:lpstr>Study Design</vt:lpstr>
      <vt:lpstr>Study Design</vt:lpstr>
      <vt:lpstr>Study Design</vt:lpstr>
      <vt:lpstr>Study Design</vt:lpstr>
      <vt:lpstr>Study Design</vt:lpstr>
      <vt:lpstr>Weekly Questionnaire</vt:lpstr>
      <vt:lpstr>PowerPoint Presentation</vt:lpstr>
      <vt:lpstr>PowerPoint Presentation</vt:lpstr>
      <vt:lpstr>Participants</vt:lpstr>
      <vt:lpstr>Engagement over time</vt:lpstr>
      <vt:lpstr>PowerPoint Presentation</vt:lpstr>
      <vt:lpstr>Text Interface – Agent Interface</vt:lpstr>
      <vt:lpstr>Interface Presentation</vt:lpstr>
      <vt:lpstr>Results</vt:lpstr>
      <vt:lpstr>Predicted total sessions</vt:lpstr>
      <vt:lpstr>Incentives</vt:lpstr>
      <vt:lpstr>PowerPoint Presentation</vt:lpstr>
      <vt:lpstr>Predicted sessions, by drinker/non-drinker</vt:lpstr>
      <vt:lpstr>PowerPoint Presentation</vt:lpstr>
      <vt:lpstr>Predicted sessions, by drinker type</vt:lpstr>
      <vt:lpstr>PowerPoint Presentation</vt:lpstr>
      <vt:lpstr>What predicts longitudinal change in engagement?</vt:lpstr>
      <vt:lpstr>PowerPoint Presentation</vt:lpstr>
      <vt:lpstr>Time as a longitudinal predictor</vt:lpstr>
      <vt:lpstr>PowerPoint Presentation</vt:lpstr>
      <vt:lpstr>Week 1</vt:lpstr>
      <vt:lpstr>Week 1</vt:lpstr>
      <vt:lpstr>Changes in self-report over time</vt:lpstr>
      <vt:lpstr>Changes in self-report over time</vt:lpstr>
      <vt:lpstr>PowerPoint Presentation</vt:lpstr>
      <vt:lpstr>PowerPoint Presentation</vt:lpstr>
      <vt:lpstr>Personalized feedback and self-presentation</vt:lpstr>
      <vt:lpstr>The Drinks Project Conclusions</vt:lpstr>
      <vt:lpstr>PowerPoint Presentation</vt:lpstr>
      <vt:lpstr>Research Contributions</vt:lpstr>
      <vt:lpstr>Future work</vt:lpstr>
      <vt:lpstr>Thank You</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 the Media Equation a Flash in the Pan?  The Durability and Longevity of Social Responses to Computers</dc:title>
  <dc:creator>Laura</dc:creator>
  <cp:lastModifiedBy>Laura</cp:lastModifiedBy>
  <cp:revision>255</cp:revision>
  <dcterms:created xsi:type="dcterms:W3CDTF">2011-09-12T02:17:32Z</dcterms:created>
  <dcterms:modified xsi:type="dcterms:W3CDTF">2013-04-02T16:59:43Z</dcterms:modified>
</cp:coreProperties>
</file>